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84"/>
  </p:notesMasterIdLst>
  <p:handoutMasterIdLst>
    <p:handoutMasterId r:id="rId85"/>
  </p:handoutMasterIdLst>
  <p:sldIdLst>
    <p:sldId id="417" r:id="rId2"/>
    <p:sldId id="614" r:id="rId3"/>
    <p:sldId id="576" r:id="rId4"/>
    <p:sldId id="577" r:id="rId5"/>
    <p:sldId id="838" r:id="rId6"/>
    <p:sldId id="695" r:id="rId7"/>
    <p:sldId id="696" r:id="rId8"/>
    <p:sldId id="682" r:id="rId9"/>
    <p:sldId id="694" r:id="rId10"/>
    <p:sldId id="692" r:id="rId11"/>
    <p:sldId id="693" r:id="rId12"/>
    <p:sldId id="683" r:id="rId13"/>
    <p:sldId id="697" r:id="rId14"/>
    <p:sldId id="684" r:id="rId15"/>
    <p:sldId id="685" r:id="rId16"/>
    <p:sldId id="615" r:id="rId17"/>
    <p:sldId id="702" r:id="rId18"/>
    <p:sldId id="734" r:id="rId19"/>
    <p:sldId id="701" r:id="rId20"/>
    <p:sldId id="653" r:id="rId21"/>
    <p:sldId id="611" r:id="rId22"/>
    <p:sldId id="636" r:id="rId23"/>
    <p:sldId id="637" r:id="rId24"/>
    <p:sldId id="639" r:id="rId25"/>
    <p:sldId id="655" r:id="rId26"/>
    <p:sldId id="412" r:id="rId27"/>
    <p:sldId id="640" r:id="rId28"/>
    <p:sldId id="641" r:id="rId29"/>
    <p:sldId id="642" r:id="rId30"/>
    <p:sldId id="703" r:id="rId31"/>
    <p:sldId id="735" r:id="rId32"/>
    <p:sldId id="656" r:id="rId33"/>
    <p:sldId id="646" r:id="rId34"/>
    <p:sldId id="704" r:id="rId35"/>
    <p:sldId id="659" r:id="rId36"/>
    <p:sldId id="706" r:id="rId37"/>
    <p:sldId id="818" r:id="rId38"/>
    <p:sldId id="809" r:id="rId39"/>
    <p:sldId id="839" r:id="rId40"/>
    <p:sldId id="705" r:id="rId41"/>
    <p:sldId id="674" r:id="rId42"/>
    <p:sldId id="851" r:id="rId43"/>
    <p:sldId id="707" r:id="rId44"/>
    <p:sldId id="662" r:id="rId45"/>
    <p:sldId id="745" r:id="rId46"/>
    <p:sldId id="813" r:id="rId47"/>
    <p:sldId id="840" r:id="rId48"/>
    <p:sldId id="841" r:id="rId49"/>
    <p:sldId id="844" r:id="rId50"/>
    <p:sldId id="845" r:id="rId51"/>
    <p:sldId id="846" r:id="rId52"/>
    <p:sldId id="847" r:id="rId53"/>
    <p:sldId id="848" r:id="rId54"/>
    <p:sldId id="708" r:id="rId55"/>
    <p:sldId id="835" r:id="rId56"/>
    <p:sldId id="842" r:id="rId57"/>
    <p:sldId id="843" r:id="rId58"/>
    <p:sldId id="709" r:id="rId59"/>
    <p:sldId id="666" r:id="rId60"/>
    <p:sldId id="667" r:id="rId61"/>
    <p:sldId id="710" r:id="rId62"/>
    <p:sldId id="711" r:id="rId63"/>
    <p:sldId id="676" r:id="rId64"/>
    <p:sldId id="712" r:id="rId65"/>
    <p:sldId id="713" r:id="rId66"/>
    <p:sldId id="724" r:id="rId67"/>
    <p:sldId id="765" r:id="rId68"/>
    <p:sldId id="725" r:id="rId69"/>
    <p:sldId id="727" r:id="rId70"/>
    <p:sldId id="797" r:id="rId71"/>
    <p:sldId id="802" r:id="rId72"/>
    <p:sldId id="803" r:id="rId73"/>
    <p:sldId id="827" r:id="rId74"/>
    <p:sldId id="828" r:id="rId75"/>
    <p:sldId id="829" r:id="rId76"/>
    <p:sldId id="733" r:id="rId77"/>
    <p:sldId id="728" r:id="rId78"/>
    <p:sldId id="729" r:id="rId79"/>
    <p:sldId id="730" r:id="rId80"/>
    <p:sldId id="731" r:id="rId81"/>
    <p:sldId id="825" r:id="rId82"/>
    <p:sldId id="850" r:id="rId83"/>
  </p:sldIdLst>
  <p:sldSz cx="9144000" cy="6858000" type="screen4x3"/>
  <p:notesSz cx="6858000" cy="9144000"/>
  <p:defaultTextStyle>
    <a:defPPr>
      <a:defRPr lang="zh-CN"/>
    </a:defPPr>
    <a:lvl1pPr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1pPr>
    <a:lvl2pPr marL="4572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2pPr>
    <a:lvl3pPr marL="9144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3pPr>
    <a:lvl4pPr marL="13716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4pPr>
    <a:lvl5pPr marL="1828800" algn="l" rtl="0" eaLnBrk="0" fontAlgn="base" hangingPunct="0">
      <a:spcBef>
        <a:spcPct val="0"/>
      </a:spcBef>
      <a:spcAft>
        <a:spcPct val="0"/>
      </a:spcAft>
      <a:defRPr sz="1900" b="1" kern="1200">
        <a:solidFill>
          <a:srgbClr val="008000"/>
        </a:solidFill>
        <a:latin typeface="Lucida Console" panose="020B0609040504020204" pitchFamily="49" charset="0"/>
        <a:ea typeface="宋体" panose="02010600030101010101" pitchFamily="2" charset="-122"/>
        <a:cs typeface="+mn-cs"/>
      </a:defRPr>
    </a:lvl5pPr>
    <a:lvl6pPr marL="22860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6pPr>
    <a:lvl7pPr marL="27432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7pPr>
    <a:lvl8pPr marL="32004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8pPr>
    <a:lvl9pPr marL="3657600" algn="l" defTabSz="914400" rtl="0" eaLnBrk="1" latinLnBrk="0" hangingPunct="1">
      <a:defRPr sz="1900" b="1" kern="1200">
        <a:solidFill>
          <a:srgbClr val="008000"/>
        </a:solidFill>
        <a:latin typeface="Lucida Console" panose="020B0609040504020204" pitchFamily="49"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MO用" lastIdx="1" clrIdx="0">
    <p:extLst>
      <p:ext uri="{19B8F6BF-5375-455C-9EA6-DF929625EA0E}">
        <p15:presenceInfo xmlns:p15="http://schemas.microsoft.com/office/powerpoint/2012/main" userId="Microsoft Office 用户"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799"/>
    <a:srgbClr val="00FF99"/>
    <a:srgbClr val="0000CC"/>
    <a:srgbClr val="6666FF"/>
    <a:srgbClr val="990099"/>
    <a:srgbClr val="0066FF"/>
    <a:srgbClr val="B2B2B2"/>
    <a:srgbClr val="6699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7443" autoAdjust="0"/>
  </p:normalViewPr>
  <p:slideViewPr>
    <p:cSldViewPr>
      <p:cViewPr varScale="1">
        <p:scale>
          <a:sx n="133" d="100"/>
          <a:sy n="133" d="100"/>
        </p:scale>
        <p:origin x="376" y="20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_rels/viewProps.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37334CDB-8A6E-493D-A8DE-77135978BB2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3" name="Rectangle 3">
            <a:extLst>
              <a:ext uri="{FF2B5EF4-FFF2-40B4-BE49-F238E27FC236}">
                <a16:creationId xmlns:a16="http://schemas.microsoft.com/office/drawing/2014/main" id="{ADFB9239-FE6B-454A-ADE6-6CA669F1687A}"/>
              </a:ext>
            </a:extLst>
          </p:cNvPr>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4" name="Rectangle 4">
            <a:extLst>
              <a:ext uri="{FF2B5EF4-FFF2-40B4-BE49-F238E27FC236}">
                <a16:creationId xmlns:a16="http://schemas.microsoft.com/office/drawing/2014/main" id="{17A84827-09D4-4645-948E-328C66850027}"/>
              </a:ext>
            </a:extLst>
          </p:cNvPr>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ahoma" panose="020B0604030504040204" pitchFamily="34" charset="0"/>
                <a:cs typeface="Times New Roman" panose="02020603050405020304" pitchFamily="18" charset="0"/>
              </a:defRPr>
            </a:lvl1pPr>
          </a:lstStyle>
          <a:p>
            <a:pPr>
              <a:defRPr/>
            </a:pPr>
            <a:endParaRPr lang="en-US" altLang="zh-CN"/>
          </a:p>
        </p:txBody>
      </p:sp>
      <p:sp>
        <p:nvSpPr>
          <p:cNvPr id="51205" name="Rectangle 5">
            <a:extLst>
              <a:ext uri="{FF2B5EF4-FFF2-40B4-BE49-F238E27FC236}">
                <a16:creationId xmlns:a16="http://schemas.microsoft.com/office/drawing/2014/main" id="{FA2C473F-906D-4FA0-8744-CBCBC38ED1FA}"/>
              </a:ext>
            </a:extLst>
          </p:cNvPr>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ahoma" panose="020B0604030504040204" pitchFamily="34" charset="0"/>
                <a:cs typeface="Times New Roman" panose="02020603050405020304" pitchFamily="18" charset="0"/>
              </a:defRPr>
            </a:lvl1pPr>
          </a:lstStyle>
          <a:p>
            <a:pPr>
              <a:defRPr/>
            </a:pPr>
            <a:fld id="{2597E465-DFCD-4C04-8D61-E5C34207518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03BF754E-8765-4A95-A25A-C0CA7C85138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419843" name="Rectangle 3">
            <a:extLst>
              <a:ext uri="{FF2B5EF4-FFF2-40B4-BE49-F238E27FC236}">
                <a16:creationId xmlns:a16="http://schemas.microsoft.com/office/drawing/2014/main" id="{7D0C50E4-79F6-4FFF-8F15-2C6B85A53096}"/>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2052" name="Rectangle 4">
            <a:extLst>
              <a:ext uri="{FF2B5EF4-FFF2-40B4-BE49-F238E27FC236}">
                <a16:creationId xmlns:a16="http://schemas.microsoft.com/office/drawing/2014/main" id="{621FB138-00D6-409C-989F-3A7EEFBD13B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45" name="Rectangle 5">
            <a:extLst>
              <a:ext uri="{FF2B5EF4-FFF2-40B4-BE49-F238E27FC236}">
                <a16:creationId xmlns:a16="http://schemas.microsoft.com/office/drawing/2014/main" id="{AE0EDC6E-09C8-49EA-9237-2F2239F13062}"/>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9846" name="Rectangle 6">
            <a:extLst>
              <a:ext uri="{FF2B5EF4-FFF2-40B4-BE49-F238E27FC236}">
                <a16:creationId xmlns:a16="http://schemas.microsoft.com/office/drawing/2014/main" id="{79030A53-4FBA-4C96-B417-447A30885850}"/>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kumimoji="1" sz="1200" b="0">
                <a:solidFill>
                  <a:schemeClr val="tx1"/>
                </a:solidFill>
                <a:latin typeface="Times New Roman" panose="02020603050405020304" pitchFamily="18" charset="0"/>
                <a:cs typeface="Times New Roman" panose="02020603050405020304" pitchFamily="18" charset="0"/>
              </a:defRPr>
            </a:lvl1pPr>
          </a:lstStyle>
          <a:p>
            <a:pPr>
              <a:defRPr/>
            </a:pPr>
            <a:endParaRPr lang="en-US" altLang="zh-CN"/>
          </a:p>
        </p:txBody>
      </p:sp>
      <p:sp>
        <p:nvSpPr>
          <p:cNvPr id="419847" name="Rectangle 7">
            <a:extLst>
              <a:ext uri="{FF2B5EF4-FFF2-40B4-BE49-F238E27FC236}">
                <a16:creationId xmlns:a16="http://schemas.microsoft.com/office/drawing/2014/main" id="{2E128FC2-48DB-4B88-996F-456844B9496F}"/>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kumimoji="1" sz="1200" b="0" smtClean="0">
                <a:solidFill>
                  <a:schemeClr val="tx1"/>
                </a:solidFill>
                <a:latin typeface="Times New Roman" panose="02020603050405020304" pitchFamily="18" charset="0"/>
                <a:cs typeface="Times New Roman" panose="02020603050405020304" pitchFamily="18" charset="0"/>
              </a:defRPr>
            </a:lvl1pPr>
          </a:lstStyle>
          <a:p>
            <a:pPr>
              <a:defRPr/>
            </a:pPr>
            <a:fld id="{673F1CE7-9C51-46E7-B0A6-FE79B695C50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cnblogs.com/chuijingjing/p/9405598.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与</a:t>
            </a:r>
            <a:r>
              <a:rPr lang="en-US" altLang="zh-CN"/>
              <a:t>C++</a:t>
            </a:r>
            <a:r>
              <a:rPr lang="zh-CN" altLang="en-US"/>
              <a:t>类比学习：类似的内容一起记忆，不同的内容着重理解</a:t>
            </a:r>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1</a:t>
            </a:fld>
            <a:endParaRPr lang="en-US" altLang="zh-CN"/>
          </a:p>
        </p:txBody>
      </p:sp>
    </p:spTree>
    <p:extLst>
      <p:ext uri="{BB962C8B-B14F-4D97-AF65-F5344CB8AC3E}">
        <p14:creationId xmlns:p14="http://schemas.microsoft.com/office/powerpoint/2010/main" val="3043976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C62466F3-1610-4152-BE36-7D104122665E}"/>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720D2517-0E32-43A8-8F8D-EB459682F61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相比于</a:t>
            </a:r>
            <a:r>
              <a:rPr lang="en-US" altLang="zh-CN"/>
              <a:t>C++</a:t>
            </a:r>
            <a:r>
              <a:rPr lang="zh-CN" altLang="en-US"/>
              <a:t>的变量长度随机机器字长而变，</a:t>
            </a:r>
            <a:r>
              <a:rPr lang="en-US" altLang="zh-CN"/>
              <a:t>Java</a:t>
            </a:r>
            <a:r>
              <a:rPr lang="zh-CN" altLang="en-US"/>
              <a:t>的变量是统一的，因为虚拟机跨平台！</a:t>
            </a:r>
          </a:p>
        </p:txBody>
      </p:sp>
      <p:sp>
        <p:nvSpPr>
          <p:cNvPr id="24580" name="灯片编号占位符 3">
            <a:extLst>
              <a:ext uri="{FF2B5EF4-FFF2-40B4-BE49-F238E27FC236}">
                <a16:creationId xmlns:a16="http://schemas.microsoft.com/office/drawing/2014/main" id="{D6DB61FC-B931-4DA3-A44A-FDA984382AF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E979C1FC-3D8D-4345-984B-39602CF21683}" type="slidenum">
              <a:rPr lang="en-US" altLang="zh-CN" sz="1200" b="0">
                <a:solidFill>
                  <a:schemeClr val="tx1"/>
                </a:solidFill>
                <a:latin typeface="Times New Roman" panose="02020603050405020304" pitchFamily="18" charset="0"/>
              </a:rPr>
              <a:pPr/>
              <a:t>14</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1C63E502-E980-4B21-908D-C1BA7F0AEFF1}"/>
              </a:ext>
            </a:extLst>
          </p:cNvPr>
          <p:cNvSpPr>
            <a:spLocks noGrp="1" noRot="1" noChangeAspect="1" noChangeArrowheads="1" noTextEdit="1"/>
          </p:cNvSpPr>
          <p:nvPr>
            <p:ph type="sldImg"/>
          </p:nvPr>
        </p:nvSpPr>
        <p:spPr>
          <a:ln/>
        </p:spPr>
      </p:sp>
      <p:sp>
        <p:nvSpPr>
          <p:cNvPr id="26627" name="备注占位符 2">
            <a:extLst>
              <a:ext uri="{FF2B5EF4-FFF2-40B4-BE49-F238E27FC236}">
                <a16:creationId xmlns:a16="http://schemas.microsoft.com/office/drawing/2014/main" id="{EEBFFC66-F6E8-49EE-880E-E127146A3E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123E3</a:t>
            </a:r>
            <a:r>
              <a:rPr lang="zh-CN" altLang="en-US"/>
              <a:t>：</a:t>
            </a:r>
            <a:r>
              <a:rPr lang="en-US" altLang="zh-CN"/>
              <a:t>123</a:t>
            </a:r>
            <a:r>
              <a:rPr lang="zh-CN" altLang="en-US"/>
              <a:t>*</a:t>
            </a:r>
            <a:r>
              <a:rPr lang="en-US" altLang="zh-CN"/>
              <a:t>(10</a:t>
            </a:r>
            <a:r>
              <a:rPr lang="zh-CN" altLang="en-US"/>
              <a:t>的三次方</a:t>
            </a:r>
            <a:r>
              <a:rPr lang="en-US" altLang="zh-CN"/>
              <a:t>)</a:t>
            </a:r>
            <a:endParaRPr lang="zh-CN" altLang="en-US"/>
          </a:p>
        </p:txBody>
      </p:sp>
      <p:sp>
        <p:nvSpPr>
          <p:cNvPr id="26628" name="灯片编号占位符 3">
            <a:extLst>
              <a:ext uri="{FF2B5EF4-FFF2-40B4-BE49-F238E27FC236}">
                <a16:creationId xmlns:a16="http://schemas.microsoft.com/office/drawing/2014/main" id="{652C926A-B1BA-4B17-A53A-49D0E5D68E1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93EED54-176A-48F0-B96C-3F21095F8ACF}" type="slidenum">
              <a:rPr lang="en-US" altLang="zh-CN" sz="1200" b="0">
                <a:solidFill>
                  <a:schemeClr val="tx1"/>
                </a:solidFill>
                <a:latin typeface="Times New Roman" panose="02020603050405020304" pitchFamily="18" charset="0"/>
              </a:rPr>
              <a:pPr/>
              <a:t>15</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4053F770-E22E-415B-81DE-A184BE136C58}"/>
              </a:ext>
            </a:extLst>
          </p:cNvPr>
          <p:cNvSpPr>
            <a:spLocks noGrp="1" noRot="1" noChangeAspect="1" noChangeArrowheads="1" noTextEdit="1"/>
          </p:cNvSpPr>
          <p:nvPr>
            <p:ph type="sldImg"/>
          </p:nvPr>
        </p:nvSpPr>
        <p:spPr>
          <a:ln/>
        </p:spPr>
      </p:sp>
      <p:sp>
        <p:nvSpPr>
          <p:cNvPr id="29699" name="备注占位符 2">
            <a:extLst>
              <a:ext uri="{FF2B5EF4-FFF2-40B4-BE49-F238E27FC236}">
                <a16:creationId xmlns:a16="http://schemas.microsoft.com/office/drawing/2014/main" id="{4036DCFE-974B-4E3B-B28A-D0941294AB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00" name="灯片编号占位符 3">
            <a:extLst>
              <a:ext uri="{FF2B5EF4-FFF2-40B4-BE49-F238E27FC236}">
                <a16:creationId xmlns:a16="http://schemas.microsoft.com/office/drawing/2014/main" id="{562145A8-7B0D-4306-929F-2412133C510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6327CBF5-5BE9-4E87-A3DE-565B47628A16}" type="slidenum">
              <a:rPr lang="en-US" altLang="zh-CN" sz="1200" b="0">
                <a:solidFill>
                  <a:schemeClr val="tx1"/>
                </a:solidFill>
                <a:latin typeface="Times New Roman" panose="02020603050405020304" pitchFamily="18" charset="0"/>
              </a:rPr>
              <a:pPr/>
              <a:t>17</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0DF3E993-9D07-4EEB-9735-97AA660C8A54}"/>
              </a:ext>
            </a:extLst>
          </p:cNvPr>
          <p:cNvSpPr>
            <a:spLocks noGrp="1" noRot="1" noChangeAspect="1" noChangeArrowheads="1" noTextEdit="1"/>
          </p:cNvSpPr>
          <p:nvPr>
            <p:ph type="sldImg"/>
          </p:nvPr>
        </p:nvSpPr>
        <p:spPr>
          <a:ln/>
        </p:spPr>
      </p:sp>
      <p:sp>
        <p:nvSpPr>
          <p:cNvPr id="32771" name="备注占位符 2">
            <a:extLst>
              <a:ext uri="{FF2B5EF4-FFF2-40B4-BE49-F238E27FC236}">
                <a16:creationId xmlns:a16="http://schemas.microsoft.com/office/drawing/2014/main" id="{68AA3C3F-EA24-4494-BA35-8300193469B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t>如果没有（</a:t>
            </a:r>
            <a:r>
              <a:rPr lang="en-US" altLang="zh-CN"/>
              <a:t>int</a:t>
            </a:r>
            <a:r>
              <a:rPr lang="zh-CN" altLang="en-US"/>
              <a:t>），则编译报错</a:t>
            </a:r>
          </a:p>
          <a:p>
            <a:endParaRPr lang="zh-CN" altLang="en-US"/>
          </a:p>
        </p:txBody>
      </p:sp>
      <p:sp>
        <p:nvSpPr>
          <p:cNvPr id="32772" name="灯片编号占位符 3">
            <a:extLst>
              <a:ext uri="{FF2B5EF4-FFF2-40B4-BE49-F238E27FC236}">
                <a16:creationId xmlns:a16="http://schemas.microsoft.com/office/drawing/2014/main" id="{F6E5CCA7-895D-4A03-B24F-79A87FE2EE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04C89B0-2A3B-4810-A225-B414F12756D2}" type="slidenum">
              <a:rPr lang="en-US" altLang="zh-CN" sz="1200" b="0">
                <a:solidFill>
                  <a:schemeClr val="tx1"/>
                </a:solidFill>
                <a:latin typeface="Times New Roman" panose="02020603050405020304" pitchFamily="18" charset="0"/>
              </a:rPr>
              <a:pPr/>
              <a:t>19</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4275E15F-61C7-40CF-A997-9FF347C17623}"/>
              </a:ext>
            </a:extLst>
          </p:cNvPr>
          <p:cNvSpPr>
            <a:spLocks noGrp="1" noRot="1" noChangeAspect="1" noChangeArrowheads="1" noTextEdit="1"/>
          </p:cNvSpPr>
          <p:nvPr>
            <p:ph type="sldImg"/>
          </p:nvPr>
        </p:nvSpPr>
        <p:spPr>
          <a:ln/>
        </p:spPr>
      </p:sp>
      <p:sp>
        <p:nvSpPr>
          <p:cNvPr id="34819" name="备注占位符 2">
            <a:extLst>
              <a:ext uri="{FF2B5EF4-FFF2-40B4-BE49-F238E27FC236}">
                <a16:creationId xmlns:a16="http://schemas.microsoft.com/office/drawing/2014/main" id="{CB553EAA-D236-4020-BAD8-C07123690A4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默认浮点数是</a:t>
            </a:r>
            <a:r>
              <a:rPr lang="en-US" altLang="zh-CN"/>
              <a:t>double</a:t>
            </a:r>
            <a:r>
              <a:rPr lang="zh-CN" altLang="en-US"/>
              <a:t>，不是</a:t>
            </a:r>
            <a:r>
              <a:rPr lang="en-US" altLang="zh-CN"/>
              <a:t>float</a:t>
            </a:r>
            <a:endParaRPr lang="zh-CN" altLang="en-US"/>
          </a:p>
        </p:txBody>
      </p:sp>
      <p:sp>
        <p:nvSpPr>
          <p:cNvPr id="34820" name="灯片编号占位符 3">
            <a:extLst>
              <a:ext uri="{FF2B5EF4-FFF2-40B4-BE49-F238E27FC236}">
                <a16:creationId xmlns:a16="http://schemas.microsoft.com/office/drawing/2014/main" id="{82E01BAB-8EA1-4E42-9439-CA973868879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A3DEE40C-FCE0-47D7-8517-FAFFCDDFCC70}" type="slidenum">
              <a:rPr lang="en-US" altLang="zh-CN" sz="1200" b="0">
                <a:solidFill>
                  <a:schemeClr val="tx1"/>
                </a:solidFill>
                <a:latin typeface="Times New Roman" panose="02020603050405020304" pitchFamily="18" charset="0"/>
              </a:rPr>
              <a:pPr/>
              <a:t>20</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45BC5CB-4D4A-4A21-B350-7408CA26FFB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A1CD83D4-A0E7-4847-9636-3A4E2531BC4D}" type="slidenum">
              <a:rPr lang="en-US" altLang="zh-CN" sz="1200" b="0">
                <a:solidFill>
                  <a:schemeClr val="tx1"/>
                </a:solidFill>
                <a:latin typeface="Times New Roman" panose="02020603050405020304" pitchFamily="18" charset="0"/>
              </a:rPr>
              <a:pPr/>
              <a:t>21</a:t>
            </a:fld>
            <a:endParaRPr lang="en-US" altLang="zh-CN" sz="1200" b="0">
              <a:solidFill>
                <a:schemeClr val="tx1"/>
              </a:solidFill>
              <a:latin typeface="Times New Roman" panose="02020603050405020304" pitchFamily="18" charset="0"/>
            </a:endParaRPr>
          </a:p>
        </p:txBody>
      </p:sp>
      <p:sp>
        <p:nvSpPr>
          <p:cNvPr id="36867" name="Rectangle 2">
            <a:extLst>
              <a:ext uri="{FF2B5EF4-FFF2-40B4-BE49-F238E27FC236}">
                <a16:creationId xmlns:a16="http://schemas.microsoft.com/office/drawing/2014/main" id="{F2657F7A-9F3B-4E99-BAEA-ED5FA8A69DCD}"/>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44716DD0-34FA-4133-A49D-15BD3CB7794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895716F-54EB-4498-9AFB-BDEB167339B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0F5958FE-EAC5-4B66-A86E-D66702222033}" type="slidenum">
              <a:rPr lang="en-US" altLang="zh-CN" sz="1200" b="0">
                <a:solidFill>
                  <a:schemeClr val="tx1"/>
                </a:solidFill>
                <a:latin typeface="Times New Roman" panose="02020603050405020304" pitchFamily="18" charset="0"/>
              </a:rPr>
              <a:pPr/>
              <a:t>23</a:t>
            </a:fld>
            <a:endParaRPr lang="en-US" altLang="zh-CN" sz="1200" b="0">
              <a:solidFill>
                <a:schemeClr val="tx1"/>
              </a:solidFill>
              <a:latin typeface="Times New Roman" panose="02020603050405020304" pitchFamily="18" charset="0"/>
            </a:endParaRPr>
          </a:p>
        </p:txBody>
      </p:sp>
      <p:sp>
        <p:nvSpPr>
          <p:cNvPr id="39939" name="Rectangle 2">
            <a:extLst>
              <a:ext uri="{FF2B5EF4-FFF2-40B4-BE49-F238E27FC236}">
                <a16:creationId xmlns:a16="http://schemas.microsoft.com/office/drawing/2014/main" id="{E57CDE14-4CD1-44F4-9BFE-A2924F91DCED}"/>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8BF83CF8-E03F-43FB-BD17-45BC673511D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B7042D0D-8804-4E04-997E-58571C9282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7E433A98-8CDC-453F-A812-F075FCFC4E0C}" type="slidenum">
              <a:rPr lang="en-US" altLang="zh-CN" sz="1200" b="0">
                <a:solidFill>
                  <a:schemeClr val="tx1"/>
                </a:solidFill>
                <a:latin typeface="Times New Roman" panose="02020603050405020304" pitchFamily="18" charset="0"/>
              </a:rPr>
              <a:pPr/>
              <a:t>25</a:t>
            </a:fld>
            <a:endParaRPr lang="en-US" altLang="zh-CN" sz="1200" b="0">
              <a:solidFill>
                <a:schemeClr val="tx1"/>
              </a:solidFill>
              <a:latin typeface="Times New Roman" panose="02020603050405020304" pitchFamily="18" charset="0"/>
            </a:endParaRPr>
          </a:p>
        </p:txBody>
      </p:sp>
      <p:sp>
        <p:nvSpPr>
          <p:cNvPr id="43011" name="Rectangle 2">
            <a:extLst>
              <a:ext uri="{FF2B5EF4-FFF2-40B4-BE49-F238E27FC236}">
                <a16:creationId xmlns:a16="http://schemas.microsoft.com/office/drawing/2014/main" id="{16C28BFE-1990-44A9-A0E2-1D32B5EF2944}"/>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8F5EFBFF-0593-462F-B68F-2F99EC18AC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297261A8-0609-4AC9-A49B-6D1513CF7693}"/>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E1F4FBAA-17A4-49D4-9CBE-F5ED24EA8E3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&amp;</a:t>
            </a:r>
            <a:r>
              <a:rPr lang="zh-CN" altLang="en-US"/>
              <a:t>和</a:t>
            </a:r>
            <a:r>
              <a:rPr lang="en-US" altLang="zh-CN"/>
              <a:t>|</a:t>
            </a:r>
            <a:r>
              <a:rPr lang="zh-CN" altLang="en-US"/>
              <a:t>分别是按位与和或操作；</a:t>
            </a:r>
            <a:endParaRPr lang="en-US" altLang="zh-CN"/>
          </a:p>
          <a:p>
            <a:r>
              <a:rPr lang="en-US" altLang="zh-CN"/>
              <a:t>&amp;</a:t>
            </a:r>
            <a:r>
              <a:rPr lang="zh-CN" altLang="en-US"/>
              <a:t>和</a:t>
            </a:r>
            <a:r>
              <a:rPr lang="en-US" altLang="zh-CN"/>
              <a:t>|</a:t>
            </a:r>
            <a:r>
              <a:rPr lang="zh-CN" altLang="en-US"/>
              <a:t>没有短路保护，是因为编译器不会检查</a:t>
            </a:r>
            <a:r>
              <a:rPr lang="en-US" altLang="zh-CN"/>
              <a:t>false</a:t>
            </a:r>
            <a:r>
              <a:rPr lang="zh-CN" altLang="en-US"/>
              <a:t>（</a:t>
            </a:r>
            <a:r>
              <a:rPr lang="en-US" altLang="zh-CN"/>
              <a:t>or true</a:t>
            </a:r>
            <a:r>
              <a:rPr lang="zh-CN" altLang="en-US"/>
              <a:t>）的每一位是否为</a:t>
            </a:r>
            <a:r>
              <a:rPr lang="en-US" altLang="zh-CN"/>
              <a:t>0</a:t>
            </a:r>
            <a:r>
              <a:rPr lang="zh-CN" altLang="en-US"/>
              <a:t>（</a:t>
            </a:r>
            <a:r>
              <a:rPr lang="en-US" altLang="zh-CN"/>
              <a:t>or 1</a:t>
            </a:r>
            <a:r>
              <a:rPr lang="zh-CN" altLang="en-US"/>
              <a:t>）</a:t>
            </a:r>
          </a:p>
        </p:txBody>
      </p:sp>
      <p:sp>
        <p:nvSpPr>
          <p:cNvPr id="46084" name="灯片编号占位符 3">
            <a:extLst>
              <a:ext uri="{FF2B5EF4-FFF2-40B4-BE49-F238E27FC236}">
                <a16:creationId xmlns:a16="http://schemas.microsoft.com/office/drawing/2014/main" id="{9E9916A7-2EF3-4D49-9852-9B8D88208B8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11C9353-D968-488F-8236-5C018167E825}" type="slidenum">
              <a:rPr lang="en-US" altLang="zh-CN" sz="1200" b="0">
                <a:solidFill>
                  <a:schemeClr val="tx1"/>
                </a:solidFill>
                <a:latin typeface="Times New Roman" panose="02020603050405020304" pitchFamily="18" charset="0"/>
              </a:rPr>
              <a:pPr/>
              <a:t>28</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2630C5C8-CDFA-48CF-A885-56C67EF3A147}"/>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36444BF9-C952-4615-B22B-20E35C5A342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上面例子中，由于</a:t>
            </a:r>
            <a:r>
              <a:rPr lang="en-US" altLang="zh-CN"/>
              <a:t>if</a:t>
            </a:r>
            <a:r>
              <a:rPr lang="zh-CN" altLang="en-US"/>
              <a:t>语句的判断条件中的第一个布尔表达式是不成立的，程序就不会判断第二个布尔表达式的值，这就是“短路”。如果两个表达式之间用“</a:t>
            </a:r>
            <a:r>
              <a:rPr lang="en-US" altLang="zh-CN"/>
              <a:t>&amp;”</a:t>
            </a:r>
            <a:r>
              <a:rPr lang="zh-CN" altLang="en-US"/>
              <a:t>来连接，则上述程序运行时就会出错（因为除数不能为</a:t>
            </a:r>
            <a:r>
              <a:rPr lang="en-US" altLang="zh-CN"/>
              <a:t>0</a:t>
            </a:r>
            <a:r>
              <a:rPr lang="zh-CN" altLang="en-US"/>
              <a:t>）。 </a:t>
            </a:r>
          </a:p>
          <a:p>
            <a:endParaRPr lang="zh-CN" altLang="en-US"/>
          </a:p>
        </p:txBody>
      </p:sp>
      <p:sp>
        <p:nvSpPr>
          <p:cNvPr id="48132" name="灯片编号占位符 3">
            <a:extLst>
              <a:ext uri="{FF2B5EF4-FFF2-40B4-BE49-F238E27FC236}">
                <a16:creationId xmlns:a16="http://schemas.microsoft.com/office/drawing/2014/main" id="{53695C44-3232-4C3A-AFB6-B7528B21F74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8626F78-397D-4F69-85BE-21E01DC5240C}" type="slidenum">
              <a:rPr lang="en-US" altLang="zh-CN" sz="1200" b="0">
                <a:solidFill>
                  <a:schemeClr val="tx1"/>
                </a:solidFill>
                <a:latin typeface="Times New Roman" panose="02020603050405020304" pitchFamily="18" charset="0"/>
              </a:rPr>
              <a:pPr/>
              <a:t>29</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12EE262C-41C3-411C-8ED9-0B5520AF59E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69B11DD-1A01-4B16-BF79-C9DC1CE969DB}" type="slidenum">
              <a:rPr lang="en-US" altLang="zh-CN" sz="1200" b="0">
                <a:solidFill>
                  <a:schemeClr val="tx1"/>
                </a:solidFill>
                <a:latin typeface="Times New Roman" panose="02020603050405020304" pitchFamily="18" charset="0"/>
              </a:rPr>
              <a:pPr/>
              <a:t>2</a:t>
            </a:fld>
            <a:endParaRPr lang="en-US" altLang="zh-CN" sz="1200" b="0">
              <a:solidFill>
                <a:schemeClr val="tx1"/>
              </a:solidFill>
              <a:latin typeface="Times New Roman" panose="02020603050405020304" pitchFamily="18" charset="0"/>
            </a:endParaRPr>
          </a:p>
        </p:txBody>
      </p:sp>
      <p:sp>
        <p:nvSpPr>
          <p:cNvPr id="6147" name="Rectangle 2">
            <a:extLst>
              <a:ext uri="{FF2B5EF4-FFF2-40B4-BE49-F238E27FC236}">
                <a16:creationId xmlns:a16="http://schemas.microsoft.com/office/drawing/2014/main" id="{D220159F-1366-4A11-AA39-8A809A406E2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A7F7BE7-50B1-4DCB-9245-2B267EFCD01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874BC49-A1F5-4FDD-8644-24D168EFEE03}"/>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1FABCDEF-F0F0-4D5B-9C67-8FCD7E03DAE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java</a:t>
            </a:r>
            <a:r>
              <a:rPr lang="zh-CN" altLang="en-US"/>
              <a:t>没有算术左移（因为：负数补码形如</a:t>
            </a:r>
            <a:r>
              <a:rPr lang="en-US" altLang="zh-CN"/>
              <a:t>110…</a:t>
            </a:r>
            <a:r>
              <a:rPr lang="zh-CN" altLang="en-US"/>
              <a:t>算术左移后的结果</a:t>
            </a:r>
            <a:r>
              <a:rPr lang="en-US" altLang="zh-CN"/>
              <a:t>10#...</a:t>
            </a:r>
            <a:r>
              <a:rPr lang="zh-CN" altLang="en-US"/>
              <a:t>有问题）</a:t>
            </a:r>
            <a:endParaRPr lang="en-US" altLang="zh-CN"/>
          </a:p>
          <a:p>
            <a:r>
              <a:rPr lang="en-US" altLang="zh-CN"/>
              <a:t>https://www.cnblogs.com/HITSZ/p/9181318.html</a:t>
            </a:r>
            <a:endParaRPr lang="zh-CN" altLang="en-US"/>
          </a:p>
        </p:txBody>
      </p:sp>
      <p:sp>
        <p:nvSpPr>
          <p:cNvPr id="50180" name="灯片编号占位符 3">
            <a:extLst>
              <a:ext uri="{FF2B5EF4-FFF2-40B4-BE49-F238E27FC236}">
                <a16:creationId xmlns:a16="http://schemas.microsoft.com/office/drawing/2014/main" id="{F023E64B-D02F-4706-A234-C4762CECA9C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E4512F9-DF49-44FE-A30D-41F3D84DBE5E}" type="slidenum">
              <a:rPr lang="en-US" altLang="zh-CN" sz="1200" b="0">
                <a:solidFill>
                  <a:schemeClr val="tx1"/>
                </a:solidFill>
                <a:latin typeface="Times New Roman" panose="02020603050405020304" pitchFamily="18" charset="0"/>
              </a:rPr>
              <a:pPr/>
              <a:t>30</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F605FCD1-BEE1-4DCD-8B5B-58FF903393BE}"/>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F96724D7-6DF5-4CFD-B52B-61699B221F7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hlinkClick r:id="rId3"/>
              </a:rPr>
              <a:t>移位操作详解：</a:t>
            </a:r>
            <a:endParaRPr lang="en-US" altLang="zh-CN">
              <a:hlinkClick r:id="rId3"/>
            </a:endParaRPr>
          </a:p>
          <a:p>
            <a:r>
              <a:rPr lang="en-US" altLang="zh-CN">
                <a:hlinkClick r:id="rId3"/>
              </a:rPr>
              <a:t>https://www.cnblogs.com/chuijingjing/p/9405598.html</a:t>
            </a:r>
            <a:endParaRPr lang="zh-CN" altLang="en-US"/>
          </a:p>
        </p:txBody>
      </p:sp>
      <p:sp>
        <p:nvSpPr>
          <p:cNvPr id="52228" name="灯片编号占位符 3">
            <a:extLst>
              <a:ext uri="{FF2B5EF4-FFF2-40B4-BE49-F238E27FC236}">
                <a16:creationId xmlns:a16="http://schemas.microsoft.com/office/drawing/2014/main" id="{ABEBB027-B227-4110-B904-BEF26760973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91781006-83AD-46A1-B36A-F63E6818AEAA}" type="slidenum">
              <a:rPr lang="en-US" altLang="zh-CN" sz="1200" b="0">
                <a:solidFill>
                  <a:schemeClr val="tx1"/>
                </a:solidFill>
                <a:latin typeface="Times New Roman" panose="02020603050405020304" pitchFamily="18" charset="0"/>
              </a:rPr>
              <a:pPr/>
              <a:t>31</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38</a:t>
            </a:fld>
            <a:endParaRPr lang="en-US" altLang="zh-CN"/>
          </a:p>
        </p:txBody>
      </p:sp>
    </p:spTree>
    <p:extLst>
      <p:ext uri="{BB962C8B-B14F-4D97-AF65-F5344CB8AC3E}">
        <p14:creationId xmlns:p14="http://schemas.microsoft.com/office/powerpoint/2010/main" val="3601485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a:t>上面的表达式</a:t>
            </a:r>
            <a:r>
              <a:rPr lang="en-US" altLang="zh-CN" sz="1200" b="0"/>
              <a:t>expression</a:t>
            </a:r>
            <a:r>
              <a:rPr lang="zh-CN" altLang="en-US" sz="1200" b="0"/>
              <a:t>的返回值类型，是</a:t>
            </a:r>
            <a:r>
              <a:rPr lang="en-US" altLang="zh-CN" sz="1200" b="0">
                <a:solidFill>
                  <a:srgbClr val="0000CC"/>
                </a:solidFill>
              </a:rPr>
              <a:t>java7</a:t>
            </a:r>
            <a:r>
              <a:rPr lang="zh-CN" altLang="en-US" sz="1200" b="0">
                <a:solidFill>
                  <a:srgbClr val="0000CC"/>
                </a:solidFill>
              </a:rPr>
              <a:t>的</a:t>
            </a:r>
            <a:endParaRPr lang="zh-CN" altLang="en-US" b="0"/>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40</a:t>
            </a:fld>
            <a:endParaRPr lang="en-US" altLang="zh-CN"/>
          </a:p>
        </p:txBody>
      </p:sp>
    </p:spTree>
    <p:extLst>
      <p:ext uri="{BB962C8B-B14F-4D97-AF65-F5344CB8AC3E}">
        <p14:creationId xmlns:p14="http://schemas.microsoft.com/office/powerpoint/2010/main" val="1153602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628C157B-0B5C-4203-B2FE-0E16D681EA1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FD62EA9A-E69B-4622-9E50-1F5B63E997EC}" type="slidenum">
              <a:rPr lang="en-US" altLang="zh-CN" sz="1200" b="0">
                <a:solidFill>
                  <a:schemeClr val="tx1"/>
                </a:solidFill>
                <a:latin typeface="Times New Roman" panose="02020603050405020304" pitchFamily="18" charset="0"/>
              </a:rPr>
              <a:pPr/>
              <a:t>41</a:t>
            </a:fld>
            <a:endParaRPr lang="en-US" altLang="zh-CN" sz="1200" b="0">
              <a:solidFill>
                <a:schemeClr val="tx1"/>
              </a:solidFill>
              <a:latin typeface="Times New Roman" panose="02020603050405020304" pitchFamily="18" charset="0"/>
            </a:endParaRPr>
          </a:p>
        </p:txBody>
      </p:sp>
      <p:sp>
        <p:nvSpPr>
          <p:cNvPr id="67587" name="Rectangle 2">
            <a:extLst>
              <a:ext uri="{FF2B5EF4-FFF2-40B4-BE49-F238E27FC236}">
                <a16:creationId xmlns:a16="http://schemas.microsoft.com/office/drawing/2014/main" id="{F74926BE-8C89-4114-9C56-5CDA0B7045D6}"/>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D904A2F8-44C9-4D44-A7D2-D8BB8487C0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3106BE8F-4A66-4BBB-B9A3-941E2A9513CB}"/>
              </a:ext>
            </a:extLst>
          </p:cNvPr>
          <p:cNvSpPr>
            <a:spLocks noGrp="1" noRot="1" noChangeAspect="1" noChangeArrowheads="1" noTextEdit="1"/>
          </p:cNvSpPr>
          <p:nvPr>
            <p:ph type="sldImg"/>
          </p:nvPr>
        </p:nvSpPr>
        <p:spPr>
          <a:ln/>
        </p:spPr>
      </p:sp>
      <p:sp>
        <p:nvSpPr>
          <p:cNvPr id="77827" name="备注占位符 2">
            <a:extLst>
              <a:ext uri="{FF2B5EF4-FFF2-40B4-BE49-F238E27FC236}">
                <a16:creationId xmlns:a16="http://schemas.microsoft.com/office/drawing/2014/main" id="{723650EB-57BD-4E94-A35E-8BF0FA5A980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0">
                <a:solidFill>
                  <a:srgbClr val="000000"/>
                </a:solidFill>
                <a:latin typeface="Lucida Console" panose="020B0609040504020204" pitchFamily="49" charset="0"/>
                <a:cs typeface="Times New Roman" panose="02020603050405020304" pitchFamily="18" charset="0"/>
              </a:rPr>
              <a:t>java.util.Locale</a:t>
            </a:r>
            <a:r>
              <a:rPr lang="zh-CN" altLang="en-US" b="0">
                <a:solidFill>
                  <a:srgbClr val="000000"/>
                </a:solidFill>
                <a:latin typeface="Lucida Console" panose="020B0609040504020204" pitchFamily="49" charset="0"/>
                <a:cs typeface="Times New Roman" panose="02020603050405020304" pitchFamily="18" charset="0"/>
              </a:rPr>
              <a:t>的作用：本地化</a:t>
            </a:r>
            <a:endParaRPr lang="zh-CN" altLang="en-US" b="0"/>
          </a:p>
        </p:txBody>
      </p:sp>
      <p:sp>
        <p:nvSpPr>
          <p:cNvPr id="77828" name="灯片编号占位符 3">
            <a:extLst>
              <a:ext uri="{FF2B5EF4-FFF2-40B4-BE49-F238E27FC236}">
                <a16:creationId xmlns:a16="http://schemas.microsoft.com/office/drawing/2014/main" id="{4CE9C7D6-E9DA-49DE-9E43-6AA9D04DBF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885601F6-F23E-44B7-A3E7-23BC845AB91F}" type="slidenum">
              <a:rPr lang="en-US" altLang="zh-CN" sz="1200" b="0">
                <a:solidFill>
                  <a:schemeClr val="tx1"/>
                </a:solidFill>
                <a:latin typeface="Times New Roman" panose="02020603050405020304" pitchFamily="18" charset="0"/>
              </a:rPr>
              <a:pPr/>
              <a:t>55</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E6CA5C59-6787-49CC-B3F0-012D6A498E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F5FCE56D-74C7-4E83-9855-302BFC2BD3C8}" type="slidenum">
              <a:rPr lang="en-US" altLang="zh-CN" sz="1200" b="0">
                <a:solidFill>
                  <a:schemeClr val="tx1"/>
                </a:solidFill>
                <a:latin typeface="Times New Roman" panose="02020603050405020304" pitchFamily="18" charset="0"/>
              </a:rPr>
              <a:pPr/>
              <a:t>60</a:t>
            </a:fld>
            <a:endParaRPr lang="en-US" altLang="zh-CN" sz="1200" b="0">
              <a:solidFill>
                <a:schemeClr val="tx1"/>
              </a:solidFill>
              <a:latin typeface="Times New Roman" panose="02020603050405020304" pitchFamily="18" charset="0"/>
            </a:endParaRPr>
          </a:p>
        </p:txBody>
      </p:sp>
      <p:sp>
        <p:nvSpPr>
          <p:cNvPr id="84995" name="Rectangle 2">
            <a:extLst>
              <a:ext uri="{FF2B5EF4-FFF2-40B4-BE49-F238E27FC236}">
                <a16:creationId xmlns:a16="http://schemas.microsoft.com/office/drawing/2014/main" id="{8ED4CD75-6E08-4D98-9113-4E2B9F0BC0E9}"/>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84ADFB42-EA5C-4C0B-A66E-E178D5A68E2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88194708-85B0-4764-827C-7D44C652957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7C20251B-F406-4170-AA7B-AAB0559BD65C}" type="slidenum">
              <a:rPr lang="en-US" altLang="zh-CN" sz="1200" b="0">
                <a:solidFill>
                  <a:schemeClr val="tx1"/>
                </a:solidFill>
                <a:latin typeface="Times New Roman" panose="02020603050405020304" pitchFamily="18" charset="0"/>
              </a:rPr>
              <a:pPr/>
              <a:t>64</a:t>
            </a:fld>
            <a:endParaRPr lang="en-US" altLang="zh-CN" sz="1200" b="0">
              <a:solidFill>
                <a:schemeClr val="tx1"/>
              </a:solidFill>
              <a:latin typeface="Times New Roman" panose="02020603050405020304" pitchFamily="18" charset="0"/>
            </a:endParaRPr>
          </a:p>
        </p:txBody>
      </p:sp>
      <p:sp>
        <p:nvSpPr>
          <p:cNvPr id="90115" name="Rectangle 2">
            <a:extLst>
              <a:ext uri="{FF2B5EF4-FFF2-40B4-BE49-F238E27FC236}">
                <a16:creationId xmlns:a16="http://schemas.microsoft.com/office/drawing/2014/main" id="{8D6B987F-5A1A-4D23-AF2D-239945D0BCA0}"/>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C6637D42-C876-476E-8986-001EFCC77DF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注</a:t>
            </a:r>
            <a:r>
              <a:rPr lang="en-US" altLang="zh-CN"/>
              <a:t>1</a:t>
            </a:r>
            <a:r>
              <a:rPr lang="zh-CN" altLang="en-US"/>
              <a:t>的原因：声明数组时，等号左边是数组的引用，因此没有长度是符合数组引用的语义的</a:t>
            </a:r>
          </a:p>
        </p:txBody>
      </p:sp>
      <p:sp>
        <p:nvSpPr>
          <p:cNvPr id="4" name="灯片编号占位符 3"/>
          <p:cNvSpPr>
            <a:spLocks noGrp="1"/>
          </p:cNvSpPr>
          <p:nvPr>
            <p:ph type="sldNum" sz="quarter" idx="5"/>
          </p:nvPr>
        </p:nvSpPr>
        <p:spPr/>
        <p:txBody>
          <a:bodyPr/>
          <a:lstStyle/>
          <a:p>
            <a:pPr>
              <a:defRPr/>
            </a:pPr>
            <a:fld id="{673F1CE7-9C51-46E7-B0A6-FE79B695C504}" type="slidenum">
              <a:rPr lang="en-US" altLang="zh-CN" smtClean="0"/>
              <a:pPr>
                <a:defRPr/>
              </a:pPr>
              <a:t>67</a:t>
            </a:fld>
            <a:endParaRPr lang="en-US" altLang="zh-CN"/>
          </a:p>
        </p:txBody>
      </p:sp>
    </p:spTree>
    <p:extLst>
      <p:ext uri="{BB962C8B-B14F-4D97-AF65-F5344CB8AC3E}">
        <p14:creationId xmlns:p14="http://schemas.microsoft.com/office/powerpoint/2010/main" val="261861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DDDE6C28-F192-4E8B-8F83-D7CC94A7646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293CA77E-2603-4BBD-A263-344C232C63B6}" type="slidenum">
              <a:rPr lang="en-US" altLang="zh-CN" sz="1200" b="0">
                <a:solidFill>
                  <a:schemeClr val="tx1"/>
                </a:solidFill>
                <a:latin typeface="Times New Roman" panose="02020603050405020304" pitchFamily="18" charset="0"/>
              </a:rPr>
              <a:pPr/>
              <a:t>69</a:t>
            </a:fld>
            <a:endParaRPr lang="en-US" altLang="zh-CN" sz="1200" b="0">
              <a:solidFill>
                <a:schemeClr val="tx1"/>
              </a:solidFill>
              <a:latin typeface="Times New Roman" panose="02020603050405020304" pitchFamily="18" charset="0"/>
            </a:endParaRPr>
          </a:p>
        </p:txBody>
      </p:sp>
      <p:sp>
        <p:nvSpPr>
          <p:cNvPr id="96259" name="Rectangle 2">
            <a:extLst>
              <a:ext uri="{FF2B5EF4-FFF2-40B4-BE49-F238E27FC236}">
                <a16:creationId xmlns:a16="http://schemas.microsoft.com/office/drawing/2014/main" id="{6D606E95-406E-4A83-85BD-87F3D478D108}"/>
              </a:ext>
            </a:extLst>
          </p:cNvPr>
          <p:cNvSpPr>
            <a:spLocks noGrp="1" noRot="1" noChangeAspect="1" noChangeArrowheads="1" noTextEdit="1"/>
          </p:cNvSpPr>
          <p:nvPr>
            <p:ph type="sldImg"/>
          </p:nvPr>
        </p:nvSpPr>
        <p:spPr>
          <a:ln/>
        </p:spPr>
      </p:sp>
      <p:sp>
        <p:nvSpPr>
          <p:cNvPr id="96260" name="Rectangle 3">
            <a:extLst>
              <a:ext uri="{FF2B5EF4-FFF2-40B4-BE49-F238E27FC236}">
                <a16:creationId xmlns:a16="http://schemas.microsoft.com/office/drawing/2014/main" id="{75A660E4-0BB7-4C73-8451-A65E804E7CD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BD808988-9858-46CD-A4ED-8A44CA446FF6}"/>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18365426-E4AE-4497-99DB-09F8A80357F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t>const</a:t>
            </a:r>
            <a:r>
              <a:rPr lang="zh-CN" altLang="en-US"/>
              <a:t>和</a:t>
            </a:r>
            <a:r>
              <a:rPr lang="en-US" altLang="zh-CN"/>
              <a:t>goto</a:t>
            </a:r>
            <a:r>
              <a:rPr lang="zh-CN" altLang="en-US"/>
              <a:t>现在</a:t>
            </a:r>
            <a:r>
              <a:rPr lang="en-US" altLang="zh-CN"/>
              <a:t>java</a:t>
            </a:r>
            <a:r>
              <a:rPr lang="zh-CN" altLang="en-US"/>
              <a:t>中还没用到</a:t>
            </a:r>
          </a:p>
        </p:txBody>
      </p:sp>
      <p:sp>
        <p:nvSpPr>
          <p:cNvPr id="8196" name="灯片编号占位符 3">
            <a:extLst>
              <a:ext uri="{FF2B5EF4-FFF2-40B4-BE49-F238E27FC236}">
                <a16:creationId xmlns:a16="http://schemas.microsoft.com/office/drawing/2014/main" id="{7D176C2F-3922-47C7-B46D-8196BE26744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330A0C25-8B6B-46CB-A61A-BDB7076AA219}" type="slidenum">
              <a:rPr lang="en-US" altLang="zh-CN" sz="1200" b="0">
                <a:solidFill>
                  <a:schemeClr val="tx1"/>
                </a:solidFill>
                <a:latin typeface="Times New Roman" panose="02020603050405020304" pitchFamily="18" charset="0"/>
              </a:rPr>
              <a:pPr/>
              <a:t>3</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4A2B1AA0-12FC-4B3E-A9F5-BF16A33C3F1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EF9E6435-35F0-402A-8087-53F3E713A822}" type="slidenum">
              <a:rPr lang="en-US" altLang="zh-CN" sz="1200" b="0">
                <a:solidFill>
                  <a:schemeClr val="tx1"/>
                </a:solidFill>
                <a:latin typeface="Times New Roman" panose="02020603050405020304" pitchFamily="18" charset="0"/>
              </a:rPr>
              <a:pPr/>
              <a:t>70</a:t>
            </a:fld>
            <a:endParaRPr lang="en-US" altLang="zh-CN" sz="1200" b="0">
              <a:solidFill>
                <a:schemeClr val="tx1"/>
              </a:solidFill>
              <a:latin typeface="Times New Roman" panose="02020603050405020304" pitchFamily="18" charset="0"/>
            </a:endParaRPr>
          </a:p>
        </p:txBody>
      </p:sp>
      <p:sp>
        <p:nvSpPr>
          <p:cNvPr id="98307" name="Rectangle 2">
            <a:extLst>
              <a:ext uri="{FF2B5EF4-FFF2-40B4-BE49-F238E27FC236}">
                <a16:creationId xmlns:a16="http://schemas.microsoft.com/office/drawing/2014/main" id="{67CB8038-2FD9-4805-A338-AB80FF3B4EC4}"/>
              </a:ext>
            </a:extLst>
          </p:cNvPr>
          <p:cNvSpPr>
            <a:spLocks noGrp="1" noRot="1" noChangeAspect="1" noChangeArrowheads="1" noTextEdit="1"/>
          </p:cNvSpPr>
          <p:nvPr>
            <p:ph type="sldImg"/>
          </p:nvPr>
        </p:nvSpPr>
        <p:spPr>
          <a:ln/>
        </p:spPr>
      </p:sp>
      <p:sp>
        <p:nvSpPr>
          <p:cNvPr id="98308" name="Rectangle 3">
            <a:extLst>
              <a:ext uri="{FF2B5EF4-FFF2-40B4-BE49-F238E27FC236}">
                <a16:creationId xmlns:a16="http://schemas.microsoft.com/office/drawing/2014/main" id="{7D6397AC-D595-454A-A33E-C7532BB3DF2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a:extLst>
              <a:ext uri="{FF2B5EF4-FFF2-40B4-BE49-F238E27FC236}">
                <a16:creationId xmlns:a16="http://schemas.microsoft.com/office/drawing/2014/main" id="{F9A25245-1A4A-41C4-8156-9C8E85904BA5}"/>
              </a:ext>
            </a:extLst>
          </p:cNvPr>
          <p:cNvSpPr>
            <a:spLocks noGrp="1" noRot="1" noChangeAspect="1" noChangeArrowheads="1" noTextEdit="1"/>
          </p:cNvSpPr>
          <p:nvPr>
            <p:ph type="sldImg"/>
          </p:nvPr>
        </p:nvSpPr>
        <p:spPr>
          <a:ln/>
        </p:spPr>
      </p:sp>
      <p:sp>
        <p:nvSpPr>
          <p:cNvPr id="101379" name="备注占位符 2">
            <a:extLst>
              <a:ext uri="{FF2B5EF4-FFF2-40B4-BE49-F238E27FC236}">
                <a16:creationId xmlns:a16="http://schemas.microsoft.com/office/drawing/2014/main" id="{016DEAE3-A015-4C6A-A252-3C4BD0B6B13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%5d</a:t>
            </a:r>
            <a:r>
              <a:rPr lang="zh-CN" altLang="en-US"/>
              <a:t>：打印整数，占</a:t>
            </a:r>
            <a:r>
              <a:rPr lang="en-US" altLang="zh-CN"/>
              <a:t>5</a:t>
            </a:r>
            <a:r>
              <a:rPr lang="zh-CN" altLang="en-US"/>
              <a:t>个位置，用于排版</a:t>
            </a:r>
          </a:p>
        </p:txBody>
      </p:sp>
      <p:sp>
        <p:nvSpPr>
          <p:cNvPr id="101380" name="灯片编号占位符 3">
            <a:extLst>
              <a:ext uri="{FF2B5EF4-FFF2-40B4-BE49-F238E27FC236}">
                <a16:creationId xmlns:a16="http://schemas.microsoft.com/office/drawing/2014/main" id="{B8F67E4A-ADDE-4640-81A0-099A636C5DB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56534F4D-D30F-405A-829F-585530FCECBF}" type="slidenum">
              <a:rPr lang="en-US" altLang="zh-CN" sz="1200" b="0">
                <a:solidFill>
                  <a:schemeClr val="tx1"/>
                </a:solidFill>
                <a:latin typeface="Times New Roman" panose="02020603050405020304" pitchFamily="18" charset="0"/>
              </a:rPr>
              <a:pPr/>
              <a:t>72</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04E75D0-65E2-4C4A-B2D0-A994F29CB7EA}"/>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6DC7A1DF-CFBE-4270-A9A9-3DD22D7B7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final</a:t>
            </a:r>
            <a:r>
              <a:rPr lang="zh-CN" altLang="en-US" dirty="0"/>
              <a:t>作为</a:t>
            </a:r>
            <a:r>
              <a:rPr lang="en-US" altLang="zh-CN" dirty="0"/>
              <a:t>Java</a:t>
            </a:r>
            <a:r>
              <a:rPr lang="zh-CN" altLang="en-US" dirty="0"/>
              <a:t>中的关键字可以用于三个地方。用于修饰类、类属性和类方法。</a:t>
            </a:r>
          </a:p>
          <a:p>
            <a:r>
              <a:rPr lang="zh-CN" altLang="en-US" dirty="0"/>
              <a:t>特征：凡是引用</a:t>
            </a:r>
            <a:r>
              <a:rPr lang="en-US" altLang="zh-CN" dirty="0"/>
              <a:t>final</a:t>
            </a:r>
            <a:r>
              <a:rPr lang="zh-CN" altLang="en-US" dirty="0"/>
              <a:t>关键字的地方皆不可修改！</a:t>
            </a:r>
          </a:p>
          <a:p>
            <a:r>
              <a:rPr lang="en-US" altLang="zh-CN" dirty="0"/>
              <a:t>(1)</a:t>
            </a:r>
            <a:r>
              <a:rPr lang="zh-CN" altLang="en-US" dirty="0"/>
              <a:t>修饰类：表示该类不能被继承；</a:t>
            </a:r>
          </a:p>
          <a:p>
            <a:r>
              <a:rPr lang="en-US" altLang="zh-CN" dirty="0"/>
              <a:t>(2)</a:t>
            </a:r>
            <a:r>
              <a:rPr lang="zh-CN" altLang="en-US" dirty="0"/>
              <a:t>修饰方法：表示方法不能被重写；</a:t>
            </a:r>
          </a:p>
          <a:p>
            <a:r>
              <a:rPr lang="en-US" altLang="zh-CN" dirty="0"/>
              <a:t>(3)</a:t>
            </a:r>
            <a:r>
              <a:rPr lang="zh-CN" altLang="en-US" dirty="0"/>
              <a:t>修饰变量：表示变量只能一次赋值以后值不能被修改（常量）。</a:t>
            </a:r>
          </a:p>
          <a:p>
            <a:r>
              <a:rPr lang="en-US" altLang="zh-CN" dirty="0"/>
              <a:t>-------------------------------------------------------------------</a:t>
            </a:r>
          </a:p>
          <a:p>
            <a:r>
              <a:rPr lang="en-US" altLang="zh-CN" dirty="0"/>
              <a:t>native</a:t>
            </a:r>
            <a:r>
              <a:rPr lang="zh-CN" altLang="en-US" dirty="0"/>
              <a:t>：</a:t>
            </a:r>
            <a:endParaRPr lang="en-US" altLang="zh-CN" dirty="0"/>
          </a:p>
          <a:p>
            <a:r>
              <a:rPr lang="en-US" altLang="zh-CN" dirty="0"/>
              <a:t>1</a:t>
            </a:r>
            <a:r>
              <a:rPr lang="zh-CN" altLang="en-US" dirty="0"/>
              <a:t>、一个</a:t>
            </a:r>
            <a:r>
              <a:rPr lang="en-US" altLang="zh-CN" dirty="0"/>
              <a:t>native</a:t>
            </a:r>
            <a:r>
              <a:rPr lang="zh-CN" altLang="en-US" dirty="0"/>
              <a:t>方法就是一个</a:t>
            </a:r>
            <a:r>
              <a:rPr lang="en-US" altLang="zh-CN" dirty="0"/>
              <a:t>Java</a:t>
            </a:r>
            <a:r>
              <a:rPr lang="zh-CN" altLang="en-US" dirty="0"/>
              <a:t>调用非</a:t>
            </a:r>
            <a:r>
              <a:rPr lang="en-US" altLang="zh-CN" dirty="0"/>
              <a:t>Java</a:t>
            </a:r>
            <a:r>
              <a:rPr lang="zh-CN" altLang="en-US" dirty="0"/>
              <a:t>代码的接口。一个</a:t>
            </a:r>
            <a:r>
              <a:rPr lang="en-US" altLang="zh-CN" dirty="0"/>
              <a:t>native</a:t>
            </a:r>
            <a:r>
              <a:rPr lang="zh-CN" altLang="en-US" dirty="0"/>
              <a:t>方法是指该方法的实现由非</a:t>
            </a:r>
            <a:r>
              <a:rPr lang="en-US" altLang="zh-CN" dirty="0"/>
              <a:t>Java</a:t>
            </a:r>
            <a:r>
              <a:rPr lang="zh-CN" altLang="en-US" dirty="0"/>
              <a:t>语言实现，比如用</a:t>
            </a:r>
            <a:r>
              <a:rPr lang="en-US" altLang="zh-CN" dirty="0"/>
              <a:t>C</a:t>
            </a:r>
            <a:r>
              <a:rPr lang="zh-CN" altLang="en-US" dirty="0"/>
              <a:t>或</a:t>
            </a:r>
            <a:r>
              <a:rPr lang="en-US" altLang="zh-CN" dirty="0"/>
              <a:t>C++</a:t>
            </a:r>
            <a:r>
              <a:rPr lang="zh-CN" altLang="en-US" dirty="0"/>
              <a:t>实现。</a:t>
            </a:r>
          </a:p>
          <a:p>
            <a:r>
              <a:rPr lang="en-US" altLang="zh-CN" dirty="0"/>
              <a:t>2</a:t>
            </a:r>
            <a:r>
              <a:rPr lang="zh-CN" altLang="en-US" dirty="0"/>
              <a:t>、在定义一个</a:t>
            </a:r>
            <a:r>
              <a:rPr lang="en-US" altLang="zh-CN" dirty="0"/>
              <a:t>native</a:t>
            </a:r>
            <a:r>
              <a:rPr lang="zh-CN" altLang="en-US" dirty="0"/>
              <a:t>方法时，并不提供实现体（比较像定义一个</a:t>
            </a:r>
            <a:r>
              <a:rPr lang="en-US" altLang="zh-CN" dirty="0"/>
              <a:t>Java Interface</a:t>
            </a:r>
            <a:r>
              <a:rPr lang="zh-CN" altLang="en-US" dirty="0"/>
              <a:t>），因为其实现体是由非</a:t>
            </a:r>
            <a:r>
              <a:rPr lang="en-US" altLang="zh-CN" dirty="0"/>
              <a:t>Java</a:t>
            </a:r>
            <a:r>
              <a:rPr lang="zh-CN" altLang="en-US" dirty="0"/>
              <a:t>语言在外面实现的</a:t>
            </a:r>
          </a:p>
          <a:p>
            <a:r>
              <a:rPr lang="zh-CN" altLang="en-US" dirty="0"/>
              <a:t>主要是因为</a:t>
            </a:r>
            <a:r>
              <a:rPr lang="en-US" altLang="zh-CN" dirty="0"/>
              <a:t>JAVA</a:t>
            </a:r>
            <a:r>
              <a:rPr lang="zh-CN" altLang="en-US" dirty="0"/>
              <a:t>无法对操作系统底层进行操作，但是可以通过</a:t>
            </a:r>
            <a:r>
              <a:rPr lang="en-US" altLang="zh-CN" dirty="0" err="1"/>
              <a:t>jni</a:t>
            </a:r>
            <a:r>
              <a:rPr lang="en-US" altLang="zh-CN" dirty="0"/>
              <a:t>(java native interface)</a:t>
            </a:r>
            <a:r>
              <a:rPr lang="zh-CN" altLang="en-US" dirty="0"/>
              <a:t>调用其他语言来实现底层的访问。</a:t>
            </a:r>
            <a:endParaRPr lang="en-US" altLang="zh-CN" dirty="0"/>
          </a:p>
          <a:p>
            <a:r>
              <a:rPr lang="en-US" altLang="zh-CN" dirty="0"/>
              <a:t>-------------------------------------------------------------------</a:t>
            </a:r>
          </a:p>
          <a:p>
            <a:r>
              <a:rPr lang="en-US" altLang="zh-CN" dirty="0"/>
              <a:t>try, catch, finally</a:t>
            </a:r>
          </a:p>
          <a:p>
            <a:r>
              <a:rPr lang="en-US" altLang="zh-CN" dirty="0"/>
              <a:t>-------------------------------------------------------------------</a:t>
            </a:r>
          </a:p>
          <a:p>
            <a:r>
              <a:rPr lang="zh-CN" altLang="en-US" dirty="0"/>
              <a:t>在多线程环境下用来作为线程安全的同步锁</a:t>
            </a:r>
            <a:endParaRPr lang="en-US" altLang="zh-CN" dirty="0"/>
          </a:p>
          <a:p>
            <a:r>
              <a:rPr lang="en-US" altLang="zh-CN" dirty="0"/>
              <a:t>volatile</a:t>
            </a:r>
            <a:r>
              <a:rPr lang="zh-CN" altLang="en-US" dirty="0"/>
              <a:t>让变量每次在使用的时候，都从主存中取，而不是从各个线程的“工作内存”。</a:t>
            </a:r>
            <a:endParaRPr lang="en-US" altLang="zh-CN" dirty="0"/>
          </a:p>
          <a:p>
            <a:r>
              <a:rPr lang="en-US" altLang="zh-CN" dirty="0"/>
              <a:t>-------------------------------------------------------------------</a:t>
            </a:r>
          </a:p>
          <a:p>
            <a:r>
              <a:rPr lang="zh-CN" altLang="en-US" dirty="0"/>
              <a:t>通常一个类实现序列化方式是实现序列化接口：</a:t>
            </a:r>
            <a:r>
              <a:rPr lang="en-US" altLang="zh-CN" dirty="0"/>
              <a:t>class XXX implements Serializable</a:t>
            </a:r>
            <a:r>
              <a:rPr lang="zh-CN" altLang="en-US" dirty="0"/>
              <a:t>。序列化的作用：把数据长久的保存在磁盘中，磁盘和内存是不同的</a:t>
            </a:r>
            <a:endParaRPr lang="en-US" altLang="zh-CN" dirty="0"/>
          </a:p>
          <a:p>
            <a:r>
              <a:rPr lang="en-US" altLang="zh-CN" dirty="0"/>
              <a:t>transient</a:t>
            </a:r>
            <a:r>
              <a:rPr lang="zh-CN" altLang="en-US" dirty="0"/>
              <a:t>关键字的作用，在已实现序列化的类中，有的变量不需要保存在磁盘中，就要</a:t>
            </a:r>
            <a:r>
              <a:rPr lang="en-US" altLang="zh-CN" dirty="0"/>
              <a:t>transient</a:t>
            </a:r>
            <a:r>
              <a:rPr lang="zh-CN" altLang="en-US" dirty="0"/>
              <a:t>关键字修饰，如银行卡密码等，就这个作用</a:t>
            </a:r>
            <a:r>
              <a:rPr lang="en-US" altLang="zh-CN" dirty="0"/>
              <a:t>------</a:t>
            </a:r>
            <a:r>
              <a:rPr lang="zh-CN" altLang="en-US" dirty="0"/>
              <a:t>在已序列化的类中使变量不序列化</a:t>
            </a:r>
            <a:endParaRPr lang="en-US" altLang="zh-CN" dirty="0"/>
          </a:p>
          <a:p>
            <a:endParaRPr lang="en-US" altLang="zh-CN" dirty="0"/>
          </a:p>
          <a:p>
            <a:endParaRPr lang="en-US" altLang="zh-CN" dirty="0"/>
          </a:p>
          <a:p>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是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Java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中的关键字，是一个变量修饰符，被用来修饰会被不同线程访问和修改的变量。使用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修饰的变量确保了线程不会将该变量拷贝到自己的工作线程中，所有线程对该变量的操作都是在主存中进行的，所以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修饰的变量对所有线程可见。使用 </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修饰 </a:t>
            </a:r>
            <a:r>
              <a:rPr kumimoji="1" lang="en" altLang="zh-CN" sz="1200" b="0" i="0" kern="1200" dirty="0" err="1">
                <a:solidFill>
                  <a:schemeClr val="tx1"/>
                </a:solidFill>
                <a:effectLst/>
                <a:latin typeface="Times New Roman" panose="02020603050405020304" pitchFamily="18" charset="0"/>
                <a:ea typeface="宋体" panose="02010600030101010101" pitchFamily="2" charset="-122"/>
                <a:cs typeface="+mn-cs"/>
              </a:rPr>
              <a:t>hasNewValue</a:t>
            </a:r>
            <a:r>
              <a:rPr kumimoji="1" lang="zh-CN" altLang="e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这样在写线程和读线程中都是在主存中操作 </a:t>
            </a:r>
            <a:r>
              <a:rPr kumimoji="1" lang="en" altLang="zh-CN" sz="1200" b="0" i="0" kern="1200" dirty="0" err="1">
                <a:solidFill>
                  <a:schemeClr val="tx1"/>
                </a:solidFill>
                <a:effectLst/>
                <a:latin typeface="Times New Roman" panose="02020603050405020304" pitchFamily="18" charset="0"/>
                <a:ea typeface="宋体" panose="02010600030101010101" pitchFamily="2" charset="-122"/>
                <a:cs typeface="+mn-cs"/>
              </a:rPr>
              <a:t>hasNewValue</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的值，就不会产生死锁。</a:t>
            </a:r>
            <a:br>
              <a:rPr lang="zh-CN" altLang="en-US" dirty="0"/>
            </a:b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只保证单次读</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写操作的原子性，对于多步操作，</a:t>
            </a:r>
            <a:r>
              <a:rPr kumimoji="1" lang="en" altLang="zh-CN" sz="1200" b="0" i="0" kern="1200" dirty="0">
                <a:solidFill>
                  <a:schemeClr val="tx1"/>
                </a:solidFill>
                <a:effectLst/>
                <a:latin typeface="Times New Roman" panose="02020603050405020304" pitchFamily="18" charset="0"/>
                <a:ea typeface="宋体" panose="02010600030101010101" pitchFamily="2" charset="-122"/>
                <a:cs typeface="+mn-cs"/>
              </a:rPr>
              <a:t>volatile </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不能保证原子性，</a:t>
            </a:r>
            <a:br>
              <a:rPr lang="zh-CN" altLang="en-US" dirty="0"/>
            </a:br>
            <a:endParaRPr lang="en-US" altLang="zh-CN" dirty="0"/>
          </a:p>
          <a:p>
            <a:endParaRPr lang="en-US" altLang="zh-CN" dirty="0"/>
          </a:p>
          <a:p>
            <a:endParaRPr lang="en-US" altLang="zh-CN" dirty="0"/>
          </a:p>
          <a:p>
            <a:endParaRPr lang="zh-CN" altLang="en-US" dirty="0"/>
          </a:p>
        </p:txBody>
      </p:sp>
      <p:sp>
        <p:nvSpPr>
          <p:cNvPr id="10244" name="灯片编号占位符 3">
            <a:extLst>
              <a:ext uri="{FF2B5EF4-FFF2-40B4-BE49-F238E27FC236}">
                <a16:creationId xmlns:a16="http://schemas.microsoft.com/office/drawing/2014/main" id="{1F8A9357-39B6-4D42-8375-DA6964DA9E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C41CE24-EF57-4343-A4EC-FB63AA293A3D}" type="slidenum">
              <a:rPr lang="en-US" altLang="zh-CN" sz="1200" b="0">
                <a:solidFill>
                  <a:schemeClr val="tx1"/>
                </a:solidFill>
                <a:latin typeface="Times New Roman" panose="02020603050405020304" pitchFamily="18" charset="0"/>
              </a:rPr>
              <a:pPr/>
              <a:t>4</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D04E75D0-65E2-4C4A-B2D0-A994F29CB7EA}"/>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6DC7A1DF-CFBE-4270-A9A9-3DD22D7B7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dirty="0"/>
              <a:t>final</a:t>
            </a:r>
            <a:r>
              <a:rPr lang="zh-CN" altLang="en-US" dirty="0"/>
              <a:t>作为</a:t>
            </a:r>
            <a:r>
              <a:rPr lang="en-US" altLang="zh-CN" dirty="0"/>
              <a:t>Java</a:t>
            </a:r>
            <a:r>
              <a:rPr lang="zh-CN" altLang="en-US" dirty="0"/>
              <a:t>中的关键字可以用于三个地方。用于修饰类、类属性和类方法。</a:t>
            </a:r>
          </a:p>
          <a:p>
            <a:r>
              <a:rPr lang="zh-CN" altLang="en-US" dirty="0"/>
              <a:t>特征：凡是引用</a:t>
            </a:r>
            <a:r>
              <a:rPr lang="en-US" altLang="zh-CN" dirty="0"/>
              <a:t>final</a:t>
            </a:r>
            <a:r>
              <a:rPr lang="zh-CN" altLang="en-US" dirty="0"/>
              <a:t>关键字的地方皆不可修改！</a:t>
            </a:r>
          </a:p>
          <a:p>
            <a:r>
              <a:rPr lang="en-US" altLang="zh-CN" dirty="0"/>
              <a:t>(1)</a:t>
            </a:r>
            <a:r>
              <a:rPr lang="zh-CN" altLang="en-US" dirty="0"/>
              <a:t>修饰类：表示该类不能被继承；</a:t>
            </a:r>
          </a:p>
          <a:p>
            <a:r>
              <a:rPr lang="en-US" altLang="zh-CN" dirty="0"/>
              <a:t>(2)</a:t>
            </a:r>
            <a:r>
              <a:rPr lang="zh-CN" altLang="en-US" dirty="0"/>
              <a:t>修饰方法：表示方法不能被重写；</a:t>
            </a:r>
          </a:p>
          <a:p>
            <a:r>
              <a:rPr lang="en-US" altLang="zh-CN" dirty="0"/>
              <a:t>(3)</a:t>
            </a:r>
            <a:r>
              <a:rPr lang="zh-CN" altLang="en-US" dirty="0"/>
              <a:t>修饰变量：表示变量只能一次赋值以后值不能被修改（常量）。</a:t>
            </a:r>
          </a:p>
          <a:p>
            <a:r>
              <a:rPr lang="en-US" altLang="zh-CN" dirty="0"/>
              <a:t>-------------------------------------------------------------------</a:t>
            </a:r>
          </a:p>
          <a:p>
            <a:r>
              <a:rPr lang="en-US" altLang="zh-CN" dirty="0"/>
              <a:t>native</a:t>
            </a:r>
            <a:r>
              <a:rPr lang="zh-CN" altLang="en-US" dirty="0"/>
              <a:t>：</a:t>
            </a:r>
            <a:endParaRPr lang="en-US" altLang="zh-CN" dirty="0"/>
          </a:p>
          <a:p>
            <a:r>
              <a:rPr lang="en-US" altLang="zh-CN" dirty="0"/>
              <a:t>1</a:t>
            </a:r>
            <a:r>
              <a:rPr lang="zh-CN" altLang="en-US" dirty="0"/>
              <a:t>、一个</a:t>
            </a:r>
            <a:r>
              <a:rPr lang="en-US" altLang="zh-CN" dirty="0"/>
              <a:t>native</a:t>
            </a:r>
            <a:r>
              <a:rPr lang="zh-CN" altLang="en-US" dirty="0"/>
              <a:t>方法就是一个</a:t>
            </a:r>
            <a:r>
              <a:rPr lang="en-US" altLang="zh-CN" dirty="0"/>
              <a:t>Java</a:t>
            </a:r>
            <a:r>
              <a:rPr lang="zh-CN" altLang="en-US" dirty="0"/>
              <a:t>调用非</a:t>
            </a:r>
            <a:r>
              <a:rPr lang="en-US" altLang="zh-CN" dirty="0"/>
              <a:t>Java</a:t>
            </a:r>
            <a:r>
              <a:rPr lang="zh-CN" altLang="en-US" dirty="0"/>
              <a:t>代码的接口。一个</a:t>
            </a:r>
            <a:r>
              <a:rPr lang="en-US" altLang="zh-CN" dirty="0"/>
              <a:t>native</a:t>
            </a:r>
            <a:r>
              <a:rPr lang="zh-CN" altLang="en-US" dirty="0"/>
              <a:t>方法是指该方法的实现由非</a:t>
            </a:r>
            <a:r>
              <a:rPr lang="en-US" altLang="zh-CN" dirty="0"/>
              <a:t>Java</a:t>
            </a:r>
            <a:r>
              <a:rPr lang="zh-CN" altLang="en-US" dirty="0"/>
              <a:t>语言实现，比如用</a:t>
            </a:r>
            <a:r>
              <a:rPr lang="en-US" altLang="zh-CN" dirty="0"/>
              <a:t>C</a:t>
            </a:r>
            <a:r>
              <a:rPr lang="zh-CN" altLang="en-US" dirty="0"/>
              <a:t>或</a:t>
            </a:r>
            <a:r>
              <a:rPr lang="en-US" altLang="zh-CN" dirty="0"/>
              <a:t>C++</a:t>
            </a:r>
            <a:r>
              <a:rPr lang="zh-CN" altLang="en-US" dirty="0"/>
              <a:t>实现。</a:t>
            </a:r>
          </a:p>
          <a:p>
            <a:r>
              <a:rPr lang="en-US" altLang="zh-CN" dirty="0"/>
              <a:t>2</a:t>
            </a:r>
            <a:r>
              <a:rPr lang="zh-CN" altLang="en-US" dirty="0"/>
              <a:t>、在定义一个</a:t>
            </a:r>
            <a:r>
              <a:rPr lang="en-US" altLang="zh-CN" dirty="0"/>
              <a:t>native</a:t>
            </a:r>
            <a:r>
              <a:rPr lang="zh-CN" altLang="en-US" dirty="0"/>
              <a:t>方法时，并不提供实现体（比较像定义一个</a:t>
            </a:r>
            <a:r>
              <a:rPr lang="en-US" altLang="zh-CN" dirty="0"/>
              <a:t>Java Interface</a:t>
            </a:r>
            <a:r>
              <a:rPr lang="zh-CN" altLang="en-US" dirty="0"/>
              <a:t>），因为其实现体是由非</a:t>
            </a:r>
            <a:r>
              <a:rPr lang="en-US" altLang="zh-CN" dirty="0"/>
              <a:t>Java</a:t>
            </a:r>
            <a:r>
              <a:rPr lang="zh-CN" altLang="en-US" dirty="0"/>
              <a:t>语言在外面实现的</a:t>
            </a:r>
          </a:p>
          <a:p>
            <a:r>
              <a:rPr lang="zh-CN" altLang="en-US" dirty="0"/>
              <a:t>主要是因为</a:t>
            </a:r>
            <a:r>
              <a:rPr lang="en-US" altLang="zh-CN" dirty="0"/>
              <a:t>JAVA</a:t>
            </a:r>
            <a:r>
              <a:rPr lang="zh-CN" altLang="en-US" dirty="0"/>
              <a:t>无法对操作系统底层进行操作，但是可以通过</a:t>
            </a:r>
            <a:r>
              <a:rPr lang="en-US" altLang="zh-CN" dirty="0" err="1"/>
              <a:t>jni</a:t>
            </a:r>
            <a:r>
              <a:rPr lang="en-US" altLang="zh-CN" dirty="0"/>
              <a:t>(java native interface)</a:t>
            </a:r>
            <a:r>
              <a:rPr lang="zh-CN" altLang="en-US" dirty="0"/>
              <a:t>调用其他语言来实现底层的访问。</a:t>
            </a:r>
            <a:endParaRPr lang="en-US" altLang="zh-CN" dirty="0"/>
          </a:p>
          <a:p>
            <a:r>
              <a:rPr lang="en-US" altLang="zh-CN" dirty="0"/>
              <a:t>-------------------------------------------------------------------</a:t>
            </a:r>
          </a:p>
          <a:p>
            <a:r>
              <a:rPr lang="en-US" altLang="zh-CN" dirty="0"/>
              <a:t>try, catch, finally</a:t>
            </a:r>
          </a:p>
          <a:p>
            <a:r>
              <a:rPr lang="en-US" altLang="zh-CN" dirty="0"/>
              <a:t>-------------------------------------------------------------------</a:t>
            </a:r>
          </a:p>
          <a:p>
            <a:r>
              <a:rPr lang="zh-CN" altLang="en-US" dirty="0"/>
              <a:t>在多线程环境下用来作为线程安全的同步锁</a:t>
            </a:r>
            <a:endParaRPr lang="en-US" altLang="zh-CN" dirty="0"/>
          </a:p>
          <a:p>
            <a:r>
              <a:rPr lang="en-US" altLang="zh-CN" dirty="0"/>
              <a:t>volatile</a:t>
            </a:r>
            <a:r>
              <a:rPr lang="zh-CN" altLang="en-US" dirty="0"/>
              <a:t>让变量每次在使用的时候，都从主存中取，而不是从各个线程的“工作内存”。</a:t>
            </a:r>
            <a:endParaRPr lang="en-US" altLang="zh-CN" dirty="0"/>
          </a:p>
          <a:p>
            <a:r>
              <a:rPr lang="en-US" altLang="zh-CN" dirty="0"/>
              <a:t>-------------------------------------------------------------------</a:t>
            </a:r>
          </a:p>
          <a:p>
            <a:r>
              <a:rPr lang="zh-CN" altLang="en-US" dirty="0"/>
              <a:t>通常一个类实现序列化方式是实现序列化接口：</a:t>
            </a:r>
            <a:r>
              <a:rPr lang="en-US" altLang="zh-CN" dirty="0"/>
              <a:t>class XXX implements Serializable</a:t>
            </a:r>
            <a:r>
              <a:rPr lang="zh-CN" altLang="en-US" dirty="0"/>
              <a:t>。序列化的作用：把数据长久的保存在磁盘中，磁盘和内存是不同的</a:t>
            </a:r>
            <a:endParaRPr lang="en-US" altLang="zh-CN" dirty="0"/>
          </a:p>
          <a:p>
            <a:r>
              <a:rPr lang="en-US" altLang="zh-CN" dirty="0"/>
              <a:t>transient</a:t>
            </a:r>
            <a:r>
              <a:rPr lang="zh-CN" altLang="en-US" dirty="0"/>
              <a:t>关键字的作用，在已实现序列化的类中，有的变量不需要保存在磁盘中，就要</a:t>
            </a:r>
            <a:r>
              <a:rPr lang="en-US" altLang="zh-CN" dirty="0"/>
              <a:t>transient</a:t>
            </a:r>
            <a:r>
              <a:rPr lang="zh-CN" altLang="en-US" dirty="0"/>
              <a:t>关键字修饰，如银行卡密码等，就这个作用</a:t>
            </a:r>
            <a:r>
              <a:rPr lang="en-US" altLang="zh-CN" dirty="0"/>
              <a:t>------</a:t>
            </a:r>
            <a:r>
              <a:rPr lang="zh-CN" altLang="en-US" dirty="0"/>
              <a:t>在已序列化的类中使变量不序列化</a:t>
            </a:r>
            <a:endParaRPr lang="en-US" altLang="zh-CN" dirty="0"/>
          </a:p>
          <a:p>
            <a:endParaRPr lang="zh-CN" altLang="en-US" dirty="0"/>
          </a:p>
        </p:txBody>
      </p:sp>
      <p:sp>
        <p:nvSpPr>
          <p:cNvPr id="10244" name="灯片编号占位符 3">
            <a:extLst>
              <a:ext uri="{FF2B5EF4-FFF2-40B4-BE49-F238E27FC236}">
                <a16:creationId xmlns:a16="http://schemas.microsoft.com/office/drawing/2014/main" id="{1F8A9357-39B6-4D42-8375-DA6964DA9E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4C41CE24-EF57-4343-A4EC-FB63AA293A3D}" type="slidenum">
              <a:rPr lang="en-US" altLang="zh-CN" sz="1200" b="0">
                <a:solidFill>
                  <a:schemeClr val="tx1"/>
                </a:solidFill>
                <a:latin typeface="Times New Roman" panose="02020603050405020304" pitchFamily="18" charset="0"/>
              </a:rPr>
              <a:pPr/>
              <a:t>5</a:t>
            </a:fld>
            <a:endParaRPr lang="en-US" altLang="zh-CN"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730669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1EF953DE-5097-455F-A561-086BE98F99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C28F1A89-A313-40C4-964F-003492592322}" type="slidenum">
              <a:rPr lang="en-US" altLang="zh-CN" sz="1200" b="0">
                <a:solidFill>
                  <a:schemeClr val="tx1"/>
                </a:solidFill>
                <a:latin typeface="Times New Roman" panose="02020603050405020304" pitchFamily="18" charset="0"/>
              </a:rPr>
              <a:pPr/>
              <a:t>6</a:t>
            </a:fld>
            <a:endParaRPr lang="en-US" altLang="zh-CN" sz="1200" b="0">
              <a:solidFill>
                <a:schemeClr val="tx1"/>
              </a:solidFill>
              <a:latin typeface="Times New Roman" panose="02020603050405020304" pitchFamily="18" charset="0"/>
            </a:endParaRPr>
          </a:p>
        </p:txBody>
      </p:sp>
      <p:sp>
        <p:nvSpPr>
          <p:cNvPr id="12291" name="Rectangle 2">
            <a:extLst>
              <a:ext uri="{FF2B5EF4-FFF2-40B4-BE49-F238E27FC236}">
                <a16:creationId xmlns:a16="http://schemas.microsoft.com/office/drawing/2014/main" id="{7D8812D9-E6EF-486E-ADF8-99A5AC1B2C4A}"/>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FF40AE75-4F8F-4C41-9AB4-B4E49051682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dirty="0"/>
              <a:t>引用数据类型：</a:t>
            </a:r>
            <a:r>
              <a:rPr lang="en-US" altLang="zh-CN" dirty="0"/>
              <a:t>Java</a:t>
            </a:r>
            <a:r>
              <a:rPr lang="zh-CN" altLang="en-US" dirty="0"/>
              <a:t>语言本身不支持</a:t>
            </a:r>
            <a:r>
              <a:rPr lang="en-US" altLang="zh-CN" dirty="0"/>
              <a:t>C++</a:t>
            </a:r>
            <a:r>
              <a:rPr lang="zh-CN" altLang="en-US" dirty="0"/>
              <a:t>中的结构（</a:t>
            </a:r>
            <a:r>
              <a:rPr lang="en-US" altLang="zh-CN" dirty="0"/>
              <a:t>struct</a:t>
            </a:r>
            <a:r>
              <a:rPr lang="zh-CN" altLang="en-US" dirty="0"/>
              <a:t>）或联合（</a:t>
            </a:r>
            <a:r>
              <a:rPr lang="en-US" altLang="zh-CN" dirty="0"/>
              <a:t>union</a:t>
            </a:r>
            <a:r>
              <a:rPr lang="zh-CN" altLang="en-US" dirty="0"/>
              <a:t>）数据类型，它的复合数据类型一般都是通过类或接口进行构造，类提供了捆绑数据和方法的方式，同时可以针对程序外部进行信息隐藏。</a:t>
            </a:r>
            <a:endParaRPr lang="en-US" altLang="zh-CN" dirty="0"/>
          </a:p>
          <a:p>
            <a:pPr eaLnBrk="1" hangingPunct="1"/>
            <a:r>
              <a:rPr lang="zh-CN" altLang="en-US" b="1" dirty="0"/>
              <a:t>区别 </a:t>
            </a:r>
            <a:r>
              <a:rPr lang="en-US" altLang="zh-CN" b="1" dirty="0"/>
              <a:t>:</a:t>
            </a:r>
            <a:r>
              <a:rPr lang="zh-CN" altLang="en-US" b="1" dirty="0"/>
              <a:t>基本数据类型和引用类型的区别主要在于基本数据类型是分配在栈上的，而引用类型是分配在堆上的。</a:t>
            </a:r>
            <a:endParaRPr lang="en-US" altLang="zh-CN" b="1" dirty="0"/>
          </a:p>
          <a:p>
            <a:pPr eaLnBrk="1" hangingPunct="1"/>
            <a:r>
              <a:rPr lang="zh-CN" altLang="en-US" b="1" dirty="0"/>
              <a:t>不论是基本数据类型还是引用类型，他们都会先在栈中分配一块内存，对于基本类型来说，这块区域包含的是基本类型的内容；而对于对象类型来说，这块区域包含的是指向真正内容的指针，真正的内容被手动的分配在堆上</a:t>
            </a:r>
            <a:r>
              <a:rPr lang="zh-CN" altLang="en-US" dirty="0"/>
              <a:t>。</a:t>
            </a:r>
            <a:endParaRPr lang="zh-CN"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133A5217-9D93-406F-9A62-64834BBCB151}"/>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E46D36F7-9D73-4807-8582-D91F9787037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
        <p:nvSpPr>
          <p:cNvPr id="15364" name="灯片编号占位符 3">
            <a:extLst>
              <a:ext uri="{FF2B5EF4-FFF2-40B4-BE49-F238E27FC236}">
                <a16:creationId xmlns:a16="http://schemas.microsoft.com/office/drawing/2014/main" id="{E003831C-3B28-44FC-96E0-CACD8583FFC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68BE90BF-E3E2-4873-9BC8-75BE89290E66}" type="slidenum">
              <a:rPr lang="en-US" altLang="zh-CN" sz="1200" b="0">
                <a:solidFill>
                  <a:schemeClr val="tx1"/>
                </a:solidFill>
                <a:latin typeface="Times New Roman" panose="02020603050405020304" pitchFamily="18" charset="0"/>
              </a:rPr>
              <a:pPr/>
              <a:t>8</a:t>
            </a:fld>
            <a:endParaRPr lang="en-US" altLang="zh-CN" sz="1200" b="0">
              <a:solidFill>
                <a:schemeClr val="tx1"/>
              </a:solidFil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66332B0-D050-47DC-B439-91CA808A37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0635F873-2B6E-4B0B-92BB-DFF8441FBEC1}" type="slidenum">
              <a:rPr lang="en-US" altLang="zh-CN" sz="1200" b="0">
                <a:solidFill>
                  <a:schemeClr val="tx1"/>
                </a:solidFill>
                <a:latin typeface="Times New Roman" panose="02020603050405020304" pitchFamily="18" charset="0"/>
              </a:rPr>
              <a:pPr/>
              <a:t>10</a:t>
            </a:fld>
            <a:endParaRPr lang="en-US" altLang="zh-CN" sz="1200" b="0">
              <a:solidFill>
                <a:schemeClr val="tx1"/>
              </a:solidFill>
              <a:latin typeface="Times New Roman" panose="02020603050405020304" pitchFamily="18" charset="0"/>
            </a:endParaRPr>
          </a:p>
        </p:txBody>
      </p:sp>
      <p:sp>
        <p:nvSpPr>
          <p:cNvPr id="18435" name="Rectangle 2">
            <a:extLst>
              <a:ext uri="{FF2B5EF4-FFF2-40B4-BE49-F238E27FC236}">
                <a16:creationId xmlns:a16="http://schemas.microsoft.com/office/drawing/2014/main" id="{25AF8E54-F138-43E0-B721-E1B1961D8BB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4FEC504-6EF4-423A-AA3F-F0773A678D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static</a:t>
            </a:r>
            <a:r>
              <a:rPr lang="zh-CN" altLang="en-US"/>
              <a:t>表示“全局”或者“静态”的意思，用来修饰成员变量和成员方法，也可以形成静态</a:t>
            </a:r>
            <a:r>
              <a:rPr lang="en-US" altLang="zh-CN"/>
              <a:t>static</a:t>
            </a:r>
            <a:r>
              <a:rPr lang="zh-CN" altLang="en-US"/>
              <a:t>代码块，但是</a:t>
            </a:r>
            <a:r>
              <a:rPr lang="en-US" altLang="zh-CN"/>
              <a:t>Java</a:t>
            </a:r>
            <a:r>
              <a:rPr lang="zh-CN" altLang="en-US"/>
              <a:t>语言中没有全局变量的概念。</a:t>
            </a:r>
          </a:p>
          <a:p>
            <a:pPr eaLnBrk="1" hangingPunct="1"/>
            <a:r>
              <a:rPr lang="zh-CN" altLang="en-US"/>
              <a:t>被</a:t>
            </a:r>
            <a:r>
              <a:rPr lang="en-US" altLang="zh-CN"/>
              <a:t>static</a:t>
            </a:r>
            <a:r>
              <a:rPr lang="zh-CN" altLang="en-US"/>
              <a:t>修饰的成员变量和成员方法独立于该类的任何对象。也就是说，它不依赖类特定的实例，被类的所有实例共享。</a:t>
            </a:r>
          </a:p>
          <a:p>
            <a:pPr eaLnBrk="1" hangingPunct="1"/>
            <a:r>
              <a:rPr lang="zh-CN" altLang="en-US"/>
              <a:t>只要这个类被加载，</a:t>
            </a:r>
            <a:r>
              <a:rPr lang="en-US" altLang="zh-CN"/>
              <a:t>Java</a:t>
            </a:r>
            <a:r>
              <a:rPr lang="zh-CN" altLang="en-US"/>
              <a:t>虚拟机就能根据类名在运行时数据区的方法区内定找到他们。因此，</a:t>
            </a:r>
            <a:r>
              <a:rPr lang="en-US" altLang="zh-CN"/>
              <a:t>static</a:t>
            </a:r>
            <a:r>
              <a:rPr lang="zh-CN" altLang="en-US"/>
              <a:t>对象可以在它的任何对象创建之前访问，无需引用任何对象。</a:t>
            </a:r>
          </a:p>
          <a:p>
            <a:pPr eaLnBrk="1" hangingPunct="1"/>
            <a:r>
              <a:rPr lang="zh-CN" altLang="en-US"/>
              <a:t>用</a:t>
            </a:r>
            <a:r>
              <a:rPr lang="en-US" altLang="zh-CN"/>
              <a:t>public</a:t>
            </a:r>
            <a:r>
              <a:rPr lang="zh-CN" altLang="en-US"/>
              <a:t>修饰的</a:t>
            </a:r>
            <a:r>
              <a:rPr lang="en-US" altLang="zh-CN"/>
              <a:t>static</a:t>
            </a:r>
            <a:r>
              <a:rPr lang="zh-CN" altLang="en-US"/>
              <a:t>成员变量和成员方法本质是全局变量和全局方法，当声明它类的对象时，不生成</a:t>
            </a:r>
            <a:r>
              <a:rPr lang="en-US" altLang="zh-CN"/>
              <a:t>static</a:t>
            </a:r>
            <a:r>
              <a:rPr lang="zh-CN" altLang="en-US"/>
              <a:t>变量的副本，而是类的所有实例共享同一个</a:t>
            </a:r>
            <a:r>
              <a:rPr lang="en-US" altLang="zh-CN"/>
              <a:t>static</a:t>
            </a:r>
            <a:r>
              <a:rPr lang="zh-CN" altLang="en-US"/>
              <a:t>变量。</a:t>
            </a:r>
          </a:p>
          <a:p>
            <a:pPr eaLnBrk="1" hangingPunct="1"/>
            <a:br>
              <a:rPr lang="zh-CN" altLang="en-US"/>
            </a:br>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6FF5058-FF4D-4B89-BB89-0AF1140FF06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900" b="1">
                <a:solidFill>
                  <a:srgbClr val="008000"/>
                </a:solidFill>
                <a:latin typeface="Lucida Console" panose="020B0609040504020204" pitchFamily="49" charset="0"/>
                <a:ea typeface="宋体" panose="02010600030101010101" pitchFamily="2" charset="-122"/>
              </a:defRPr>
            </a:lvl1pPr>
            <a:lvl2pPr marL="742950" indent="-285750">
              <a:defRPr sz="1900" b="1">
                <a:solidFill>
                  <a:srgbClr val="008000"/>
                </a:solidFill>
                <a:latin typeface="Lucida Console" panose="020B0609040504020204" pitchFamily="49" charset="0"/>
                <a:ea typeface="宋体" panose="02010600030101010101" pitchFamily="2" charset="-122"/>
              </a:defRPr>
            </a:lvl2pPr>
            <a:lvl3pPr marL="1143000" indent="-228600">
              <a:defRPr sz="1900" b="1">
                <a:solidFill>
                  <a:srgbClr val="008000"/>
                </a:solidFill>
                <a:latin typeface="Lucida Console" panose="020B0609040504020204" pitchFamily="49" charset="0"/>
                <a:ea typeface="宋体" panose="02010600030101010101" pitchFamily="2" charset="-122"/>
              </a:defRPr>
            </a:lvl3pPr>
            <a:lvl4pPr marL="1600200" indent="-228600">
              <a:defRPr sz="1900" b="1">
                <a:solidFill>
                  <a:srgbClr val="008000"/>
                </a:solidFill>
                <a:latin typeface="Lucida Console" panose="020B0609040504020204" pitchFamily="49" charset="0"/>
                <a:ea typeface="宋体" panose="02010600030101010101" pitchFamily="2" charset="-122"/>
              </a:defRPr>
            </a:lvl4pPr>
            <a:lvl5pPr marL="2057400" indent="-228600">
              <a:defRPr sz="1900" b="1">
                <a:solidFill>
                  <a:srgbClr val="008000"/>
                </a:solidFill>
                <a:latin typeface="Lucida Console" panose="020B0609040504020204" pitchFamily="49" charset="0"/>
                <a:ea typeface="宋体" panose="02010600030101010101" pitchFamily="2" charset="-122"/>
              </a:defRPr>
            </a:lvl5pPr>
            <a:lvl6pPr marL="25146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6pPr>
            <a:lvl7pPr marL="29718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7pPr>
            <a:lvl8pPr marL="34290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8pPr>
            <a:lvl9pPr marL="3886200" indent="-228600" eaLnBrk="0" fontAlgn="base" hangingPunct="0">
              <a:spcBef>
                <a:spcPct val="0"/>
              </a:spcBef>
              <a:spcAft>
                <a:spcPct val="0"/>
              </a:spcAft>
              <a:defRPr sz="1900" b="1">
                <a:solidFill>
                  <a:srgbClr val="008000"/>
                </a:solidFill>
                <a:latin typeface="Lucida Console" panose="020B0609040504020204" pitchFamily="49" charset="0"/>
                <a:ea typeface="宋体" panose="02010600030101010101" pitchFamily="2" charset="-122"/>
              </a:defRPr>
            </a:lvl9pPr>
          </a:lstStyle>
          <a:p>
            <a:fld id="{B77B344A-C649-4DBB-9FB9-347B96DF4953}" type="slidenum">
              <a:rPr lang="en-US" altLang="zh-CN" sz="1200" b="0">
                <a:solidFill>
                  <a:schemeClr val="tx1"/>
                </a:solidFill>
                <a:latin typeface="Times New Roman" panose="02020603050405020304" pitchFamily="18" charset="0"/>
              </a:rPr>
              <a:pPr/>
              <a:t>13</a:t>
            </a:fld>
            <a:endParaRPr lang="en-US" altLang="zh-CN" sz="1200" b="0">
              <a:solidFill>
                <a:schemeClr val="tx1"/>
              </a:solidFill>
              <a:latin typeface="Times New Roman" panose="02020603050405020304" pitchFamily="18" charset="0"/>
            </a:endParaRPr>
          </a:p>
        </p:txBody>
      </p:sp>
      <p:sp>
        <p:nvSpPr>
          <p:cNvPr id="22531" name="Rectangle 2">
            <a:extLst>
              <a:ext uri="{FF2B5EF4-FFF2-40B4-BE49-F238E27FC236}">
                <a16:creationId xmlns:a16="http://schemas.microsoft.com/office/drawing/2014/main" id="{899A4A77-6B3E-436D-8D8A-AAC8E2EDB3C4}"/>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12470D34-7973-4320-B206-9B7178488D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5BE27031-8951-4C39-94AE-8AA9B1541E9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3A845DF-0A52-44E3-B035-C0296BFE5A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2E9BF44-541C-43CD-9E3B-CA87E16EDA76}"/>
              </a:ext>
            </a:extLst>
          </p:cNvPr>
          <p:cNvSpPr>
            <a:spLocks noGrp="1" noChangeArrowheads="1"/>
          </p:cNvSpPr>
          <p:nvPr>
            <p:ph type="sldNum" sz="quarter" idx="12"/>
          </p:nvPr>
        </p:nvSpPr>
        <p:spPr>
          <a:ln/>
        </p:spPr>
        <p:txBody>
          <a:bodyPr/>
          <a:lstStyle>
            <a:lvl1pPr>
              <a:defRPr/>
            </a:lvl1pPr>
          </a:lstStyle>
          <a:p>
            <a:pPr>
              <a:defRPr/>
            </a:pPr>
            <a:fld id="{166571E5-C179-48DD-BCBA-35450D5B1E90}" type="slidenum">
              <a:rPr lang="en-US" altLang="zh-CN"/>
              <a:pPr>
                <a:defRPr/>
              </a:pPr>
              <a:t>‹#›</a:t>
            </a:fld>
            <a:endParaRPr lang="en-US" altLang="zh-CN"/>
          </a:p>
        </p:txBody>
      </p:sp>
    </p:spTree>
    <p:extLst>
      <p:ext uri="{BB962C8B-B14F-4D97-AF65-F5344CB8AC3E}">
        <p14:creationId xmlns:p14="http://schemas.microsoft.com/office/powerpoint/2010/main" val="161526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A6692FB-5D60-4D0B-84A9-B18B671C049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50AE798-BC78-49D7-8C10-0525CEF9B7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F90CECF-740E-42FF-9758-3F0B6D42371A}"/>
              </a:ext>
            </a:extLst>
          </p:cNvPr>
          <p:cNvSpPr>
            <a:spLocks noGrp="1" noChangeArrowheads="1"/>
          </p:cNvSpPr>
          <p:nvPr>
            <p:ph type="sldNum" sz="quarter" idx="12"/>
          </p:nvPr>
        </p:nvSpPr>
        <p:spPr>
          <a:ln/>
        </p:spPr>
        <p:txBody>
          <a:bodyPr/>
          <a:lstStyle>
            <a:lvl1pPr>
              <a:defRPr/>
            </a:lvl1pPr>
          </a:lstStyle>
          <a:p>
            <a:pPr>
              <a:defRPr/>
            </a:pPr>
            <a:fld id="{9C945CA9-71FD-4736-9AF2-E79854188F59}" type="slidenum">
              <a:rPr lang="en-US" altLang="zh-CN"/>
              <a:pPr>
                <a:defRPr/>
              </a:pPr>
              <a:t>‹#›</a:t>
            </a:fld>
            <a:endParaRPr lang="en-US" altLang="zh-CN"/>
          </a:p>
        </p:txBody>
      </p:sp>
    </p:spTree>
    <p:extLst>
      <p:ext uri="{BB962C8B-B14F-4D97-AF65-F5344CB8AC3E}">
        <p14:creationId xmlns:p14="http://schemas.microsoft.com/office/powerpoint/2010/main" val="320502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02C2B60F-0292-4968-BB17-A98C703539E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E1BD6E9-488D-4CE3-8E6B-0E731F43342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4A681DD-453A-4E1D-AA4C-626117959EBA}"/>
              </a:ext>
            </a:extLst>
          </p:cNvPr>
          <p:cNvSpPr>
            <a:spLocks noGrp="1" noChangeArrowheads="1"/>
          </p:cNvSpPr>
          <p:nvPr>
            <p:ph type="sldNum" sz="quarter" idx="12"/>
          </p:nvPr>
        </p:nvSpPr>
        <p:spPr>
          <a:ln/>
        </p:spPr>
        <p:txBody>
          <a:bodyPr/>
          <a:lstStyle>
            <a:lvl1pPr>
              <a:defRPr/>
            </a:lvl1pPr>
          </a:lstStyle>
          <a:p>
            <a:pPr>
              <a:defRPr/>
            </a:pPr>
            <a:fld id="{DCCC2C26-B0E5-40CE-9EF5-104CD626A33C}" type="slidenum">
              <a:rPr lang="en-US" altLang="zh-CN"/>
              <a:pPr>
                <a:defRPr/>
              </a:pPr>
              <a:t>‹#›</a:t>
            </a:fld>
            <a:endParaRPr lang="en-US" altLang="zh-CN"/>
          </a:p>
        </p:txBody>
      </p:sp>
    </p:spTree>
    <p:extLst>
      <p:ext uri="{BB962C8B-B14F-4D97-AF65-F5344CB8AC3E}">
        <p14:creationId xmlns:p14="http://schemas.microsoft.com/office/powerpoint/2010/main" val="3327746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2CD17240-2872-4C44-9844-F354A02160F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FF542854-D657-4200-9BC6-A7CCE3DE0A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D5A5A98D-1E27-4EB7-84FC-899A8BC4B661}"/>
              </a:ext>
            </a:extLst>
          </p:cNvPr>
          <p:cNvSpPr>
            <a:spLocks noGrp="1" noChangeArrowheads="1"/>
          </p:cNvSpPr>
          <p:nvPr>
            <p:ph type="sldNum" sz="quarter" idx="12"/>
          </p:nvPr>
        </p:nvSpPr>
        <p:spPr>
          <a:ln/>
        </p:spPr>
        <p:txBody>
          <a:bodyPr/>
          <a:lstStyle>
            <a:lvl1pPr>
              <a:defRPr/>
            </a:lvl1pPr>
          </a:lstStyle>
          <a:p>
            <a:pPr>
              <a:defRPr/>
            </a:pPr>
            <a:fld id="{58DB5F6A-3ED4-43F6-8214-079931E5F3F2}" type="slidenum">
              <a:rPr lang="en-US" altLang="zh-CN"/>
              <a:pPr>
                <a:defRPr/>
              </a:pPr>
              <a:t>‹#›</a:t>
            </a:fld>
            <a:endParaRPr lang="en-US" altLang="zh-CN"/>
          </a:p>
        </p:txBody>
      </p:sp>
    </p:spTree>
    <p:extLst>
      <p:ext uri="{BB962C8B-B14F-4D97-AF65-F5344CB8AC3E}">
        <p14:creationId xmlns:p14="http://schemas.microsoft.com/office/powerpoint/2010/main" val="509111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526E7A1C-1AC0-4852-B19B-428E204626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68C95C3-D5E9-439D-B239-E1CE3CE519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4DD6D9D-D23E-4902-9803-3E14D26ED04F}"/>
              </a:ext>
            </a:extLst>
          </p:cNvPr>
          <p:cNvSpPr>
            <a:spLocks noGrp="1" noChangeArrowheads="1"/>
          </p:cNvSpPr>
          <p:nvPr>
            <p:ph type="sldNum" sz="quarter" idx="12"/>
          </p:nvPr>
        </p:nvSpPr>
        <p:spPr>
          <a:ln/>
        </p:spPr>
        <p:txBody>
          <a:bodyPr/>
          <a:lstStyle>
            <a:lvl1pPr>
              <a:defRPr/>
            </a:lvl1pPr>
          </a:lstStyle>
          <a:p>
            <a:pPr>
              <a:defRPr/>
            </a:pPr>
            <a:fld id="{9CBCE782-A08C-4679-BA71-15CB1F7D96A9}" type="slidenum">
              <a:rPr lang="en-US" altLang="zh-CN"/>
              <a:pPr>
                <a:defRPr/>
              </a:pPr>
              <a:t>‹#›</a:t>
            </a:fld>
            <a:endParaRPr lang="en-US" altLang="zh-CN"/>
          </a:p>
        </p:txBody>
      </p:sp>
    </p:spTree>
    <p:extLst>
      <p:ext uri="{BB962C8B-B14F-4D97-AF65-F5344CB8AC3E}">
        <p14:creationId xmlns:p14="http://schemas.microsoft.com/office/powerpoint/2010/main" val="15192220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94BF5A8-D86C-42B7-89FF-8DD763C90E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9B28DDEE-D215-4A81-A313-DFC1BA462E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4706951-8F5D-4186-8A8A-971D2F0A69B8}"/>
              </a:ext>
            </a:extLst>
          </p:cNvPr>
          <p:cNvSpPr>
            <a:spLocks noGrp="1" noChangeArrowheads="1"/>
          </p:cNvSpPr>
          <p:nvPr>
            <p:ph type="sldNum" sz="quarter" idx="12"/>
          </p:nvPr>
        </p:nvSpPr>
        <p:spPr>
          <a:ln/>
        </p:spPr>
        <p:txBody>
          <a:bodyPr/>
          <a:lstStyle>
            <a:lvl1pPr>
              <a:defRPr/>
            </a:lvl1pPr>
          </a:lstStyle>
          <a:p>
            <a:pPr>
              <a:defRPr/>
            </a:pPr>
            <a:fld id="{053490E4-F615-4C08-9E72-B6D3F58FF63B}" type="slidenum">
              <a:rPr lang="en-US" altLang="zh-CN"/>
              <a:pPr>
                <a:defRPr/>
              </a:pPr>
              <a:t>‹#›</a:t>
            </a:fld>
            <a:endParaRPr lang="en-US" altLang="zh-CN"/>
          </a:p>
        </p:txBody>
      </p:sp>
    </p:spTree>
    <p:extLst>
      <p:ext uri="{BB962C8B-B14F-4D97-AF65-F5344CB8AC3E}">
        <p14:creationId xmlns:p14="http://schemas.microsoft.com/office/powerpoint/2010/main" val="1236835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lvl2pPr>
              <a:buFont typeface="Wingdings" pitchFamily="2" charset="2"/>
              <a:buChar char="§"/>
              <a:defRPr/>
            </a:lvl2pPr>
          </a:lstStyle>
          <a:p>
            <a:pPr lvl="0"/>
            <a:r>
              <a:rPr lang="en-US" dirty="0"/>
              <a:t>Click to edit Master text styles</a:t>
            </a:r>
          </a:p>
          <a:p>
            <a:pPr lvl="1"/>
            <a:r>
              <a:rPr lang="en-US"/>
              <a:t>Second level</a:t>
            </a:r>
          </a:p>
          <a:p>
            <a:pPr lvl="2"/>
            <a:r>
              <a:rPr lang="en-US" dirty="0"/>
              <a:t>Third level</a:t>
            </a:r>
          </a:p>
          <a:p>
            <a:pPr lvl="3"/>
            <a:r>
              <a:rPr lang="en-US" dirty="0"/>
              <a:t>Fourth level</a:t>
            </a:r>
          </a:p>
          <a:p>
            <a:pPr lvl="4"/>
            <a:r>
              <a:rPr lang="en-US" dirty="0"/>
              <a:t>Fifth level</a:t>
            </a:r>
          </a:p>
        </p:txBody>
      </p:sp>
      <p:sp>
        <p:nvSpPr>
          <p:cNvPr id="4" name="Date Placeholder 9"/>
          <p:cNvSpPr>
            <a:spLocks noGrp="1"/>
          </p:cNvSpPr>
          <p:nvPr>
            <p:ph type="dt" sz="half" idx="10"/>
          </p:nvPr>
        </p:nvSpPr>
        <p:spPr/>
        <p:txBody>
          <a:bodyPr/>
          <a:lstStyle>
            <a:lvl1pPr>
              <a:defRPr/>
            </a:lvl1pPr>
          </a:lstStyle>
          <a:p>
            <a:pPr>
              <a:defRPr/>
            </a:pPr>
            <a:fld id="{B17BFFD9-B361-4257-BF6C-AB0BAEE77612}" type="datetime1">
              <a:rPr lang="en-US" altLang="zh-CN"/>
              <a:pPr>
                <a:defRPr/>
              </a:pPr>
              <a:t>9/19/22</a:t>
            </a:fld>
            <a:endParaRPr lang="en-US" altLang="zh-CN"/>
          </a:p>
        </p:txBody>
      </p:sp>
      <p:sp>
        <p:nvSpPr>
          <p:cNvPr id="5" name="Footer Placeholder 21"/>
          <p:cNvSpPr>
            <a:spLocks noGrp="1"/>
          </p:cNvSpPr>
          <p:nvPr>
            <p:ph type="ftr" sz="quarter" idx="11"/>
          </p:nvPr>
        </p:nvSpPr>
        <p:spPr/>
        <p:txBody>
          <a:bodyPr/>
          <a:lstStyle>
            <a:lvl1pPr>
              <a:defRPr/>
            </a:lvl1pPr>
          </a:lstStyle>
          <a:p>
            <a:pPr>
              <a:defRPr/>
            </a:pPr>
            <a:endParaRPr lang="en-US" dirty="0"/>
          </a:p>
        </p:txBody>
      </p:sp>
      <p:sp>
        <p:nvSpPr>
          <p:cNvPr id="6" name="Slide Number Placeholder 17"/>
          <p:cNvSpPr>
            <a:spLocks noGrp="1"/>
          </p:cNvSpPr>
          <p:nvPr>
            <p:ph type="sldNum" sz="quarter" idx="12"/>
          </p:nvPr>
        </p:nvSpPr>
        <p:spPr/>
        <p:txBody>
          <a:bodyPr/>
          <a:lstStyle>
            <a:lvl1pPr>
              <a:defRPr/>
            </a:lvl1pPr>
          </a:lstStyle>
          <a:p>
            <a:pPr>
              <a:defRPr/>
            </a:pPr>
            <a:fld id="{E3184BD2-C7AC-4AED-A494-0CF613BF72F2}" type="slidenum">
              <a:rPr lang="en-US" altLang="zh-CN"/>
              <a:pPr>
                <a:defRPr/>
              </a:pPr>
              <a:t>‹#›</a:t>
            </a:fld>
            <a:endParaRPr lang="en-US" altLang="zh-CN"/>
          </a:p>
        </p:txBody>
      </p:sp>
    </p:spTree>
    <p:extLst>
      <p:ext uri="{BB962C8B-B14F-4D97-AF65-F5344CB8AC3E}">
        <p14:creationId xmlns:p14="http://schemas.microsoft.com/office/powerpoint/2010/main" val="294707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A009A16-1070-4BB9-BEBF-547CBDE827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04B07F8-4C96-4E99-B947-BC7EFC6D340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CE74EBC-79A9-4BEB-A7CE-D6D73DADFDCB}"/>
              </a:ext>
            </a:extLst>
          </p:cNvPr>
          <p:cNvSpPr>
            <a:spLocks noGrp="1" noChangeArrowheads="1"/>
          </p:cNvSpPr>
          <p:nvPr>
            <p:ph type="sldNum" sz="quarter" idx="12"/>
          </p:nvPr>
        </p:nvSpPr>
        <p:spPr>
          <a:ln/>
        </p:spPr>
        <p:txBody>
          <a:bodyPr/>
          <a:lstStyle>
            <a:lvl1pPr>
              <a:defRPr/>
            </a:lvl1pPr>
          </a:lstStyle>
          <a:p>
            <a:pPr>
              <a:defRPr/>
            </a:pPr>
            <a:fld id="{C91A0D20-E974-46F0-BC7D-414F92655511}" type="slidenum">
              <a:rPr lang="en-US" altLang="zh-CN"/>
              <a:pPr>
                <a:defRPr/>
              </a:pPr>
              <a:t>‹#›</a:t>
            </a:fld>
            <a:endParaRPr lang="en-US" altLang="zh-CN"/>
          </a:p>
        </p:txBody>
      </p:sp>
    </p:spTree>
    <p:extLst>
      <p:ext uri="{BB962C8B-B14F-4D97-AF65-F5344CB8AC3E}">
        <p14:creationId xmlns:p14="http://schemas.microsoft.com/office/powerpoint/2010/main" val="267626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3744F3C1-D7E8-401D-8D25-A10B6D2773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CBFE4A4-139B-4E9E-B512-8BF7407FD7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B5B1DCE-CD9F-4435-8EB6-304E4E8988AE}"/>
              </a:ext>
            </a:extLst>
          </p:cNvPr>
          <p:cNvSpPr>
            <a:spLocks noGrp="1" noChangeArrowheads="1"/>
          </p:cNvSpPr>
          <p:nvPr>
            <p:ph type="sldNum" sz="quarter" idx="12"/>
          </p:nvPr>
        </p:nvSpPr>
        <p:spPr>
          <a:ln/>
        </p:spPr>
        <p:txBody>
          <a:bodyPr/>
          <a:lstStyle>
            <a:lvl1pPr>
              <a:defRPr/>
            </a:lvl1pPr>
          </a:lstStyle>
          <a:p>
            <a:pPr>
              <a:defRPr/>
            </a:pPr>
            <a:fld id="{FC543C8F-7BD7-4AE5-A8D0-E25121C0C471}" type="slidenum">
              <a:rPr lang="en-US" altLang="zh-CN"/>
              <a:pPr>
                <a:defRPr/>
              </a:pPr>
              <a:t>‹#›</a:t>
            </a:fld>
            <a:endParaRPr lang="en-US" altLang="zh-CN"/>
          </a:p>
        </p:txBody>
      </p:sp>
    </p:spTree>
    <p:extLst>
      <p:ext uri="{BB962C8B-B14F-4D97-AF65-F5344CB8AC3E}">
        <p14:creationId xmlns:p14="http://schemas.microsoft.com/office/powerpoint/2010/main" val="1067404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FE567FDB-2384-4C1E-8594-E4A088263A2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1AFF9A-0955-4712-83BE-B2BFB39CC41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A1C49751-FC95-405A-8DF1-59B03B5598FA}"/>
              </a:ext>
            </a:extLst>
          </p:cNvPr>
          <p:cNvSpPr>
            <a:spLocks noGrp="1" noChangeArrowheads="1"/>
          </p:cNvSpPr>
          <p:nvPr>
            <p:ph type="sldNum" sz="quarter" idx="12"/>
          </p:nvPr>
        </p:nvSpPr>
        <p:spPr>
          <a:ln/>
        </p:spPr>
        <p:txBody>
          <a:bodyPr/>
          <a:lstStyle>
            <a:lvl1pPr>
              <a:defRPr/>
            </a:lvl1pPr>
          </a:lstStyle>
          <a:p>
            <a:pPr>
              <a:defRPr/>
            </a:pPr>
            <a:fld id="{962B3822-5F01-466E-A530-41EEDFC64440}" type="slidenum">
              <a:rPr lang="en-US" altLang="zh-CN"/>
              <a:pPr>
                <a:defRPr/>
              </a:pPr>
              <a:t>‹#›</a:t>
            </a:fld>
            <a:endParaRPr lang="en-US" altLang="zh-CN"/>
          </a:p>
        </p:txBody>
      </p:sp>
    </p:spTree>
    <p:extLst>
      <p:ext uri="{BB962C8B-B14F-4D97-AF65-F5344CB8AC3E}">
        <p14:creationId xmlns:p14="http://schemas.microsoft.com/office/powerpoint/2010/main" val="304172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03841904-A88C-4C3E-8C65-615E5884BE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46A38423-C499-4F5B-BE92-391C783D59C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455F8AC9-5FAA-4AD2-8A2E-3984191383F2}"/>
              </a:ext>
            </a:extLst>
          </p:cNvPr>
          <p:cNvSpPr>
            <a:spLocks noGrp="1" noChangeArrowheads="1"/>
          </p:cNvSpPr>
          <p:nvPr>
            <p:ph type="sldNum" sz="quarter" idx="12"/>
          </p:nvPr>
        </p:nvSpPr>
        <p:spPr>
          <a:ln/>
        </p:spPr>
        <p:txBody>
          <a:bodyPr/>
          <a:lstStyle>
            <a:lvl1pPr>
              <a:defRPr/>
            </a:lvl1pPr>
          </a:lstStyle>
          <a:p>
            <a:pPr>
              <a:defRPr/>
            </a:pPr>
            <a:fld id="{B6DAA72D-364A-4F7D-A61E-5D390CABAB0A}" type="slidenum">
              <a:rPr lang="en-US" altLang="zh-CN"/>
              <a:pPr>
                <a:defRPr/>
              </a:pPr>
              <a:t>‹#›</a:t>
            </a:fld>
            <a:endParaRPr lang="en-US" altLang="zh-CN"/>
          </a:p>
        </p:txBody>
      </p:sp>
    </p:spTree>
    <p:extLst>
      <p:ext uri="{BB962C8B-B14F-4D97-AF65-F5344CB8AC3E}">
        <p14:creationId xmlns:p14="http://schemas.microsoft.com/office/powerpoint/2010/main" val="445938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15B1DB1B-A093-4E59-B54C-B18DF7EC3C3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B96C63A8-BEC9-449A-8550-A5ED8B427C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8B36E956-E35D-40B6-BA09-C00E43C081A8}"/>
              </a:ext>
            </a:extLst>
          </p:cNvPr>
          <p:cNvSpPr>
            <a:spLocks noGrp="1" noChangeArrowheads="1"/>
          </p:cNvSpPr>
          <p:nvPr>
            <p:ph type="sldNum" sz="quarter" idx="12"/>
          </p:nvPr>
        </p:nvSpPr>
        <p:spPr>
          <a:ln/>
        </p:spPr>
        <p:txBody>
          <a:bodyPr/>
          <a:lstStyle>
            <a:lvl1pPr>
              <a:defRPr/>
            </a:lvl1pPr>
          </a:lstStyle>
          <a:p>
            <a:pPr>
              <a:defRPr/>
            </a:pPr>
            <a:fld id="{0A5C0240-3352-4E86-BE53-5DB887555A2B}" type="slidenum">
              <a:rPr lang="en-US" altLang="zh-CN"/>
              <a:pPr>
                <a:defRPr/>
              </a:pPr>
              <a:t>‹#›</a:t>
            </a:fld>
            <a:endParaRPr lang="en-US" altLang="zh-CN"/>
          </a:p>
        </p:txBody>
      </p:sp>
    </p:spTree>
    <p:extLst>
      <p:ext uri="{BB962C8B-B14F-4D97-AF65-F5344CB8AC3E}">
        <p14:creationId xmlns:p14="http://schemas.microsoft.com/office/powerpoint/2010/main" val="59304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BE11AB8-78CF-4E21-BCD3-449C18C8640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58800069-83CB-45C1-90BC-6BC31BDFD97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B784B097-F260-4B19-8FED-FDCB8EC7738D}"/>
              </a:ext>
            </a:extLst>
          </p:cNvPr>
          <p:cNvSpPr>
            <a:spLocks noGrp="1" noChangeArrowheads="1"/>
          </p:cNvSpPr>
          <p:nvPr>
            <p:ph type="sldNum" sz="quarter" idx="12"/>
          </p:nvPr>
        </p:nvSpPr>
        <p:spPr>
          <a:ln/>
        </p:spPr>
        <p:txBody>
          <a:bodyPr/>
          <a:lstStyle>
            <a:lvl1pPr>
              <a:defRPr/>
            </a:lvl1pPr>
          </a:lstStyle>
          <a:p>
            <a:pPr>
              <a:defRPr/>
            </a:pPr>
            <a:fld id="{FCDAB404-8CD9-49F3-A673-33720CB625C8}" type="slidenum">
              <a:rPr lang="en-US" altLang="zh-CN"/>
              <a:pPr>
                <a:defRPr/>
              </a:pPr>
              <a:t>‹#›</a:t>
            </a:fld>
            <a:endParaRPr lang="en-US" altLang="zh-CN"/>
          </a:p>
        </p:txBody>
      </p:sp>
    </p:spTree>
    <p:extLst>
      <p:ext uri="{BB962C8B-B14F-4D97-AF65-F5344CB8AC3E}">
        <p14:creationId xmlns:p14="http://schemas.microsoft.com/office/powerpoint/2010/main" val="3446471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B6AB8863-ECAF-4A11-BDE0-3FD4E3EC9E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C8A62DB7-F06F-4B09-B099-3454731101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5511510B-F1E9-4DE0-8ED8-482FAF2AD070}"/>
              </a:ext>
            </a:extLst>
          </p:cNvPr>
          <p:cNvSpPr>
            <a:spLocks noGrp="1" noChangeArrowheads="1"/>
          </p:cNvSpPr>
          <p:nvPr>
            <p:ph type="sldNum" sz="quarter" idx="12"/>
          </p:nvPr>
        </p:nvSpPr>
        <p:spPr>
          <a:ln/>
        </p:spPr>
        <p:txBody>
          <a:bodyPr/>
          <a:lstStyle>
            <a:lvl1pPr>
              <a:defRPr/>
            </a:lvl1pPr>
          </a:lstStyle>
          <a:p>
            <a:pPr>
              <a:defRPr/>
            </a:pPr>
            <a:fld id="{BA0653F6-E062-4F34-9A26-7E32A2579E04}" type="slidenum">
              <a:rPr lang="en-US" altLang="zh-CN"/>
              <a:pPr>
                <a:defRPr/>
              </a:pPr>
              <a:t>‹#›</a:t>
            </a:fld>
            <a:endParaRPr lang="en-US" altLang="zh-CN"/>
          </a:p>
        </p:txBody>
      </p:sp>
    </p:spTree>
    <p:extLst>
      <p:ext uri="{BB962C8B-B14F-4D97-AF65-F5344CB8AC3E}">
        <p14:creationId xmlns:p14="http://schemas.microsoft.com/office/powerpoint/2010/main" val="430882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A92D9D7-0C6A-4CCC-B19D-DE5CA9DEE8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FEFE11AA-7D85-4532-8294-B274B8588AD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43D5BD0-D39D-4EA6-BCBE-65238CC1B6B4}"/>
              </a:ext>
            </a:extLst>
          </p:cNvPr>
          <p:cNvSpPr>
            <a:spLocks noGrp="1" noChangeArrowheads="1"/>
          </p:cNvSpPr>
          <p:nvPr>
            <p:ph type="sldNum" sz="quarter" idx="12"/>
          </p:nvPr>
        </p:nvSpPr>
        <p:spPr>
          <a:ln/>
        </p:spPr>
        <p:txBody>
          <a:bodyPr/>
          <a:lstStyle>
            <a:lvl1pPr>
              <a:defRPr/>
            </a:lvl1pPr>
          </a:lstStyle>
          <a:p>
            <a:pPr>
              <a:defRPr/>
            </a:pPr>
            <a:fld id="{190E0C3E-1825-495F-8ED7-DE678C60B8F5}" type="slidenum">
              <a:rPr lang="en-US" altLang="zh-CN"/>
              <a:pPr>
                <a:defRPr/>
              </a:pPr>
              <a:t>‹#›</a:t>
            </a:fld>
            <a:endParaRPr lang="en-US" altLang="zh-CN"/>
          </a:p>
        </p:txBody>
      </p:sp>
    </p:spTree>
    <p:extLst>
      <p:ext uri="{BB962C8B-B14F-4D97-AF65-F5344CB8AC3E}">
        <p14:creationId xmlns:p14="http://schemas.microsoft.com/office/powerpoint/2010/main" val="1822827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B3FFC42-FC32-4683-AD0F-0F3D743E1B54}"/>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E410F0EF-64CD-493E-BD42-3F81CB7FFBE8}"/>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04836" name="Rectangle 4">
            <a:extLst>
              <a:ext uri="{FF2B5EF4-FFF2-40B4-BE49-F238E27FC236}">
                <a16:creationId xmlns:a16="http://schemas.microsoft.com/office/drawing/2014/main" id="{18E775B6-B74E-43A1-983F-861806D3B1F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b="0">
                <a:solidFill>
                  <a:schemeClr val="tx1"/>
                </a:solidFill>
                <a:latin typeface="+mn-lt"/>
                <a:cs typeface="Times New Roman" panose="02020603050405020304" pitchFamily="18" charset="0"/>
              </a:defRPr>
            </a:lvl1pPr>
          </a:lstStyle>
          <a:p>
            <a:pPr>
              <a:defRPr/>
            </a:pPr>
            <a:endParaRPr lang="en-US" altLang="zh-CN"/>
          </a:p>
        </p:txBody>
      </p:sp>
      <p:sp>
        <p:nvSpPr>
          <p:cNvPr id="504837" name="Rectangle 5">
            <a:extLst>
              <a:ext uri="{FF2B5EF4-FFF2-40B4-BE49-F238E27FC236}">
                <a16:creationId xmlns:a16="http://schemas.microsoft.com/office/drawing/2014/main" id="{B8403639-7169-4BEC-A325-B43FDC4C0FE6}"/>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b="0">
                <a:solidFill>
                  <a:schemeClr val="tx1"/>
                </a:solidFill>
                <a:latin typeface="+mn-lt"/>
                <a:cs typeface="Times New Roman" panose="02020603050405020304" pitchFamily="18" charset="0"/>
              </a:defRPr>
            </a:lvl1pPr>
          </a:lstStyle>
          <a:p>
            <a:pPr>
              <a:defRPr/>
            </a:pPr>
            <a:endParaRPr lang="en-US" altLang="zh-CN"/>
          </a:p>
        </p:txBody>
      </p:sp>
      <p:sp>
        <p:nvSpPr>
          <p:cNvPr id="504838" name="Rectangle 6">
            <a:extLst>
              <a:ext uri="{FF2B5EF4-FFF2-40B4-BE49-F238E27FC236}">
                <a16:creationId xmlns:a16="http://schemas.microsoft.com/office/drawing/2014/main" id="{BB73DF7D-A8E1-4F76-9EA8-3ED237CA5C0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0" smtClean="0">
                <a:solidFill>
                  <a:schemeClr val="tx1"/>
                </a:solidFill>
                <a:latin typeface="Arial" panose="020B0604020202020204" pitchFamily="34" charset="0"/>
                <a:cs typeface="Times New Roman" panose="02020603050405020304" pitchFamily="18" charset="0"/>
              </a:defRPr>
            </a:lvl1pPr>
          </a:lstStyle>
          <a:p>
            <a:pPr>
              <a:defRPr/>
            </a:pPr>
            <a:fld id="{F815246C-F8C1-4A84-9830-B0D9D2E0C76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4.xml"/><Relationship Id="rId4" Type="http://schemas.openxmlformats.org/officeDocument/2006/relationships/image" Target="../media/image3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4A6B9481-3025-4797-A397-5C60D832DC1E}"/>
              </a:ext>
            </a:extLst>
          </p:cNvPr>
          <p:cNvSpPr>
            <a:spLocks noGrp="1" noChangeArrowheads="1"/>
          </p:cNvSpPr>
          <p:nvPr>
            <p:ph type="title"/>
          </p:nvPr>
        </p:nvSpPr>
        <p:spPr>
          <a:ln>
            <a:solidFill>
              <a:schemeClr val="bg1"/>
            </a:solidFill>
            <a:miter lim="800000"/>
            <a:headEnd/>
            <a:tailEnd/>
          </a:ln>
        </p:spPr>
        <p:txBody>
          <a:bodyPr/>
          <a:lstStyle/>
          <a:p>
            <a:pPr eaLnBrk="1" hangingPunct="1"/>
            <a:r>
              <a:rPr lang="zh-CN" altLang="en-US" sz="4000" dirty="0">
                <a:solidFill>
                  <a:srgbClr val="FF0066"/>
                </a:solidFill>
              </a:rPr>
              <a:t>第二章 </a:t>
            </a:r>
            <a:r>
              <a:rPr lang="en-US" altLang="zh-CN" sz="4000" dirty="0">
                <a:solidFill>
                  <a:srgbClr val="FF0066"/>
                </a:solidFill>
              </a:rPr>
              <a:t>Java</a:t>
            </a:r>
            <a:r>
              <a:rPr lang="zh-CN" altLang="en-US" sz="4000" dirty="0">
                <a:solidFill>
                  <a:srgbClr val="FF0066"/>
                </a:solidFill>
              </a:rPr>
              <a:t>的基本知识</a:t>
            </a:r>
          </a:p>
        </p:txBody>
      </p:sp>
      <p:sp>
        <p:nvSpPr>
          <p:cNvPr id="4099" name="Rectangle 3">
            <a:extLst>
              <a:ext uri="{FF2B5EF4-FFF2-40B4-BE49-F238E27FC236}">
                <a16:creationId xmlns:a16="http://schemas.microsoft.com/office/drawing/2014/main" id="{928160A1-ECCE-41F3-862A-951CFC0661BB}"/>
              </a:ext>
            </a:extLst>
          </p:cNvPr>
          <p:cNvSpPr>
            <a:spLocks noGrp="1" noChangeArrowheads="1"/>
          </p:cNvSpPr>
          <p:nvPr>
            <p:ph type="body" idx="1"/>
          </p:nvPr>
        </p:nvSpPr>
        <p:spPr/>
        <p:txBody>
          <a:bodyPr/>
          <a:lstStyle/>
          <a:p>
            <a:pPr eaLnBrk="1" hangingPunct="1">
              <a:lnSpc>
                <a:spcPct val="90000"/>
              </a:lnSpc>
              <a:buFontTx/>
              <a:buNone/>
            </a:pPr>
            <a:r>
              <a:rPr lang="en-US" altLang="zh-CN" sz="2800" b="1" dirty="0"/>
              <a:t>2.1 	</a:t>
            </a:r>
            <a:r>
              <a:rPr lang="zh-CN" altLang="en-US" sz="2800" b="1" dirty="0"/>
              <a:t>标识符</a:t>
            </a:r>
          </a:p>
          <a:p>
            <a:pPr eaLnBrk="1" hangingPunct="1">
              <a:lnSpc>
                <a:spcPct val="90000"/>
              </a:lnSpc>
              <a:buFontTx/>
              <a:buNone/>
            </a:pPr>
            <a:r>
              <a:rPr lang="en-US" altLang="zh-CN" sz="2800" b="1" dirty="0"/>
              <a:t>2.2 	</a:t>
            </a:r>
            <a:r>
              <a:rPr lang="zh-CN" altLang="en-US" sz="2800" b="1" dirty="0"/>
              <a:t>关键字</a:t>
            </a:r>
            <a:endParaRPr lang="zh-CN" altLang="en-US" sz="2800" b="1" u="sng" dirty="0"/>
          </a:p>
          <a:p>
            <a:pPr eaLnBrk="1" hangingPunct="1">
              <a:lnSpc>
                <a:spcPct val="90000"/>
              </a:lnSpc>
              <a:buFontTx/>
              <a:buNone/>
            </a:pPr>
            <a:r>
              <a:rPr lang="en-US" altLang="zh-CN" sz="2800" b="1" dirty="0"/>
              <a:t>2.3	</a:t>
            </a:r>
            <a:r>
              <a:rPr lang="zh-CN" altLang="en-US" sz="2800" b="1" dirty="0"/>
              <a:t>数据类型概述</a:t>
            </a:r>
          </a:p>
          <a:p>
            <a:pPr eaLnBrk="1" hangingPunct="1">
              <a:lnSpc>
                <a:spcPct val="90000"/>
              </a:lnSpc>
              <a:buFontTx/>
              <a:buNone/>
            </a:pPr>
            <a:r>
              <a:rPr lang="en-US" altLang="zh-CN" sz="2800" b="1" dirty="0"/>
              <a:t>2.4 	</a:t>
            </a:r>
            <a:r>
              <a:rPr lang="zh-CN" altLang="en-US" sz="2800" b="1" dirty="0"/>
              <a:t>基本数据类型</a:t>
            </a:r>
          </a:p>
          <a:p>
            <a:pPr eaLnBrk="1" hangingPunct="1">
              <a:lnSpc>
                <a:spcPct val="90000"/>
              </a:lnSpc>
              <a:buFontTx/>
              <a:buNone/>
            </a:pPr>
            <a:r>
              <a:rPr lang="en-US" altLang="zh-CN" sz="2800" b="1" dirty="0"/>
              <a:t>2.5	</a:t>
            </a:r>
            <a:r>
              <a:rPr lang="zh-CN" altLang="en-US" sz="2800" b="1" dirty="0"/>
              <a:t>基本数据类型的转换</a:t>
            </a:r>
          </a:p>
          <a:p>
            <a:pPr eaLnBrk="1" hangingPunct="1">
              <a:lnSpc>
                <a:spcPct val="90000"/>
              </a:lnSpc>
              <a:buFontTx/>
              <a:buNone/>
            </a:pPr>
            <a:r>
              <a:rPr lang="en-US" altLang="zh-CN" sz="2800" b="1" dirty="0"/>
              <a:t>2.6 	</a:t>
            </a:r>
            <a:r>
              <a:rPr lang="zh-CN" altLang="en-US" sz="2800" b="1" dirty="0"/>
              <a:t>运算符</a:t>
            </a:r>
          </a:p>
          <a:p>
            <a:pPr eaLnBrk="1" hangingPunct="1">
              <a:lnSpc>
                <a:spcPct val="90000"/>
              </a:lnSpc>
              <a:buFontTx/>
              <a:buNone/>
            </a:pPr>
            <a:r>
              <a:rPr lang="en-US" altLang="zh-CN" sz="2800" b="1" dirty="0"/>
              <a:t>2.7 	</a:t>
            </a:r>
            <a:r>
              <a:rPr lang="zh-CN" altLang="en-US" sz="2800" b="1" dirty="0"/>
              <a:t>表达式 </a:t>
            </a:r>
          </a:p>
          <a:p>
            <a:pPr eaLnBrk="1" hangingPunct="1">
              <a:lnSpc>
                <a:spcPct val="90000"/>
              </a:lnSpc>
              <a:buFontTx/>
              <a:buNone/>
            </a:pPr>
            <a:r>
              <a:rPr lang="en-US" altLang="zh-CN" sz="2800" b="1" dirty="0"/>
              <a:t>2.8 	</a:t>
            </a:r>
            <a:r>
              <a:rPr lang="zh-CN" altLang="en-US" sz="2800" b="1" dirty="0"/>
              <a:t>控制语句</a:t>
            </a:r>
          </a:p>
          <a:p>
            <a:pPr eaLnBrk="1" hangingPunct="1">
              <a:lnSpc>
                <a:spcPct val="90000"/>
              </a:lnSpc>
              <a:buFontTx/>
              <a:buNone/>
            </a:pPr>
            <a:r>
              <a:rPr lang="en-US" altLang="zh-CN" sz="2800" b="1" dirty="0"/>
              <a:t>2.9	</a:t>
            </a:r>
            <a:r>
              <a:rPr lang="zh-CN" altLang="en-US" sz="2800" b="1" dirty="0"/>
              <a:t>数组</a:t>
            </a:r>
          </a:p>
          <a:p>
            <a:pPr eaLnBrk="1" hangingPunct="1">
              <a:lnSpc>
                <a:spcPct val="90000"/>
              </a:lnSpc>
            </a:pPr>
            <a:endParaRPr lang="en-US" altLang="zh-CN"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321E995-7A79-4C50-AAAA-99E46205518F}"/>
              </a:ext>
            </a:extLst>
          </p:cNvPr>
          <p:cNvSpPr>
            <a:spLocks noGrp="1" noChangeArrowheads="1"/>
          </p:cNvSpPr>
          <p:nvPr>
            <p:ph type="body" idx="1"/>
          </p:nvPr>
        </p:nvSpPr>
        <p:spPr>
          <a:xfrm>
            <a:off x="528092" y="404664"/>
            <a:ext cx="8087816" cy="6264547"/>
          </a:xfrm>
        </p:spPr>
        <p:txBody>
          <a:bodyPr/>
          <a:lstStyle/>
          <a:p>
            <a:pPr eaLnBrk="1" hangingPunct="1">
              <a:lnSpc>
                <a:spcPct val="80000"/>
              </a:lnSpc>
              <a:buFontTx/>
              <a:buNone/>
            </a:pPr>
            <a:r>
              <a:rPr lang="zh-CN" altLang="en-US" sz="2400" b="1"/>
              <a:t>练习：</a:t>
            </a:r>
          </a:p>
          <a:p>
            <a:pPr eaLnBrk="1" hangingPunct="1">
              <a:lnSpc>
                <a:spcPct val="80000"/>
              </a:lnSpc>
              <a:buFontTx/>
              <a:buNone/>
            </a:pPr>
            <a:r>
              <a:rPr lang="zh-CN" altLang="en-US" sz="2400">
                <a:solidFill>
                  <a:srgbClr val="FF0066"/>
                </a:solidFill>
              </a:rPr>
              <a:t>局部变量与成员变量例子</a:t>
            </a:r>
            <a:endParaRPr lang="zh-CN" altLang="en-US" sz="4000"/>
          </a:p>
          <a:p>
            <a:pPr eaLnBrk="1" hangingPunct="1">
              <a:lnSpc>
                <a:spcPct val="80000"/>
              </a:lnSpc>
              <a:buFontTx/>
              <a:buNone/>
            </a:pPr>
            <a:r>
              <a:rPr lang="en-US" altLang="zh-CN" sz="2400"/>
              <a:t>//</a:t>
            </a:r>
            <a:r>
              <a:rPr lang="zh-CN" altLang="en-US" sz="2400"/>
              <a:t>这里不能声明变量</a:t>
            </a:r>
          </a:p>
          <a:p>
            <a:pPr eaLnBrk="1" hangingPunct="1">
              <a:lnSpc>
                <a:spcPct val="80000"/>
              </a:lnSpc>
              <a:buFontTx/>
              <a:buNone/>
            </a:pPr>
            <a:r>
              <a:rPr lang="en-US" altLang="zh-CN" sz="2400">
                <a:solidFill>
                  <a:srgbClr val="0000CC"/>
                </a:solidFill>
              </a:rPr>
              <a:t>public class</a:t>
            </a:r>
            <a:r>
              <a:rPr lang="en-US" altLang="zh-CN" sz="2400"/>
              <a:t> HelloWorld {</a:t>
            </a:r>
          </a:p>
          <a:p>
            <a:pPr eaLnBrk="1" hangingPunct="1">
              <a:lnSpc>
                <a:spcPct val="80000"/>
              </a:lnSpc>
              <a:buFontTx/>
              <a:buNone/>
            </a:pPr>
            <a:r>
              <a:rPr lang="en-US" altLang="zh-CN" sz="2400"/>
              <a:t>		int i=0;    //</a:t>
            </a:r>
            <a:r>
              <a:rPr lang="zh-CN" altLang="en-US" sz="2400"/>
              <a:t>成员变量</a:t>
            </a:r>
          </a:p>
          <a:p>
            <a:pPr eaLnBrk="1" hangingPunct="1">
              <a:lnSpc>
                <a:spcPct val="80000"/>
              </a:lnSpc>
              <a:buFontTx/>
              <a:buNone/>
            </a:pPr>
            <a:r>
              <a:rPr lang="zh-CN" altLang="en-US" sz="2400"/>
              <a:t>		</a:t>
            </a:r>
            <a:r>
              <a:rPr lang="en-US" altLang="zh-CN" sz="2400"/>
              <a:t>int p; </a:t>
            </a:r>
          </a:p>
          <a:p>
            <a:pPr eaLnBrk="1" hangingPunct="1">
              <a:lnSpc>
                <a:spcPct val="80000"/>
              </a:lnSpc>
              <a:buFontTx/>
              <a:buNone/>
            </a:pPr>
            <a:r>
              <a:rPr lang="en-US" altLang="zh-CN" sz="2400"/>
              <a:t>		</a:t>
            </a:r>
            <a:r>
              <a:rPr lang="en-US" altLang="zh-CN" sz="2400">
                <a:solidFill>
                  <a:srgbClr val="0000CC"/>
                </a:solidFill>
              </a:rPr>
              <a:t>public static void</a:t>
            </a:r>
            <a:r>
              <a:rPr lang="en-US" altLang="zh-CN" sz="2400"/>
              <a:t> main(</a:t>
            </a:r>
            <a:r>
              <a:rPr lang="en-US" altLang="zh-CN" sz="2400">
                <a:solidFill>
                  <a:srgbClr val="FF0066"/>
                </a:solidFill>
              </a:rPr>
              <a:t>String</a:t>
            </a:r>
            <a:r>
              <a:rPr lang="en-US" altLang="zh-CN" sz="2400"/>
              <a:t>[] args)  //</a:t>
            </a:r>
            <a:r>
              <a:rPr lang="zh-CN" altLang="en-US" sz="2400"/>
              <a:t>局部变量</a:t>
            </a:r>
          </a:p>
          <a:p>
            <a:pPr eaLnBrk="1" hangingPunct="1">
              <a:lnSpc>
                <a:spcPct val="80000"/>
              </a:lnSpc>
              <a:buFontTx/>
              <a:buNone/>
            </a:pPr>
            <a:r>
              <a:rPr lang="zh-CN" altLang="en-US" sz="2400"/>
              <a:t>		</a:t>
            </a:r>
            <a:r>
              <a:rPr lang="en-US" altLang="zh-CN" sz="2400"/>
              <a:t>{</a:t>
            </a:r>
          </a:p>
          <a:p>
            <a:pPr eaLnBrk="1" hangingPunct="1">
              <a:lnSpc>
                <a:spcPct val="80000"/>
              </a:lnSpc>
              <a:buFontTx/>
              <a:buNone/>
            </a:pPr>
            <a:r>
              <a:rPr lang="en-US" altLang="zh-CN" sz="2400"/>
              <a:t>  			 int j=0;    //</a:t>
            </a:r>
            <a:r>
              <a:rPr lang="zh-CN" altLang="en-US" sz="2400"/>
              <a:t>局部变量</a:t>
            </a:r>
          </a:p>
          <a:p>
            <a:pPr eaLnBrk="1" hangingPunct="1">
              <a:lnSpc>
                <a:spcPct val="80000"/>
              </a:lnSpc>
              <a:buFontTx/>
              <a:buNone/>
            </a:pPr>
            <a:r>
              <a:rPr lang="zh-CN" altLang="en-US" sz="2400"/>
              <a:t>			 </a:t>
            </a:r>
            <a:r>
              <a:rPr lang="en-US" altLang="zh-CN" sz="2400"/>
              <a:t>j=p+5;     //</a:t>
            </a:r>
            <a:r>
              <a:rPr lang="zh-CN" altLang="en-US" sz="2400" b="1">
                <a:solidFill>
                  <a:srgbClr val="FF0000"/>
                </a:solidFill>
              </a:rPr>
              <a:t>编译会出错吗</a:t>
            </a:r>
            <a:r>
              <a:rPr lang="en-US" altLang="zh-CN" sz="2400" b="1">
                <a:solidFill>
                  <a:srgbClr val="FF0000"/>
                </a:solidFill>
              </a:rPr>
              <a:t>? </a:t>
            </a:r>
          </a:p>
          <a:p>
            <a:pPr eaLnBrk="1" hangingPunct="1">
              <a:lnSpc>
                <a:spcPct val="80000"/>
              </a:lnSpc>
              <a:buFontTx/>
              <a:buNone/>
            </a:pPr>
            <a:r>
              <a:rPr lang="en-US" altLang="zh-CN" sz="2400"/>
              <a:t>		}</a:t>
            </a:r>
          </a:p>
          <a:p>
            <a:pPr eaLnBrk="1" hangingPunct="1">
              <a:lnSpc>
                <a:spcPct val="80000"/>
              </a:lnSpc>
              <a:buFontTx/>
              <a:buNone/>
            </a:pPr>
            <a:r>
              <a:rPr lang="en-US" altLang="zh-CN" sz="2400"/>
              <a:t>		</a:t>
            </a:r>
            <a:r>
              <a:rPr lang="en-US" altLang="zh-CN" sz="2400">
                <a:solidFill>
                  <a:srgbClr val="0000CC"/>
                </a:solidFill>
              </a:rPr>
              <a:t>public void</a:t>
            </a:r>
            <a:r>
              <a:rPr lang="en-US" altLang="zh-CN" sz="2400"/>
              <a:t> aMethod() {</a:t>
            </a:r>
          </a:p>
          <a:p>
            <a:pPr eaLnBrk="1" hangingPunct="1">
              <a:lnSpc>
                <a:spcPct val="80000"/>
              </a:lnSpc>
              <a:buFontTx/>
              <a:buNone/>
            </a:pPr>
            <a:r>
              <a:rPr lang="en-US" altLang="zh-CN" sz="2400"/>
              <a:t>			int k;           //</a:t>
            </a:r>
            <a:r>
              <a:rPr lang="zh-CN" altLang="en-US" sz="2400"/>
              <a:t>局部变量</a:t>
            </a:r>
          </a:p>
          <a:p>
            <a:pPr eaLnBrk="1" hangingPunct="1">
              <a:lnSpc>
                <a:spcPct val="80000"/>
              </a:lnSpc>
              <a:buFontTx/>
              <a:buNone/>
            </a:pPr>
            <a:r>
              <a:rPr lang="zh-CN" altLang="en-US" sz="2400"/>
              <a:t>			</a:t>
            </a:r>
            <a:r>
              <a:rPr lang="en-US" altLang="zh-CN" sz="2400"/>
              <a:t>int j=k+5;    //</a:t>
            </a:r>
            <a:r>
              <a:rPr lang="zh-CN" altLang="en-US" sz="2400"/>
              <a:t>编译出错，变量</a:t>
            </a:r>
            <a:r>
              <a:rPr lang="en-US" altLang="zh-CN" sz="2400"/>
              <a:t>k</a:t>
            </a:r>
            <a:r>
              <a:rPr lang="zh-CN" altLang="en-US" sz="2400"/>
              <a:t>还未被初始化</a:t>
            </a:r>
          </a:p>
          <a:p>
            <a:pPr eaLnBrk="1" hangingPunct="1">
              <a:lnSpc>
                <a:spcPct val="80000"/>
              </a:lnSpc>
              <a:buFontTx/>
              <a:buNone/>
            </a:pPr>
            <a:r>
              <a:rPr lang="zh-CN" altLang="en-US" sz="2400"/>
              <a:t>			</a:t>
            </a:r>
            <a:r>
              <a:rPr lang="en-US" altLang="zh-CN" sz="2400"/>
              <a:t>i=p+5;         //</a:t>
            </a:r>
            <a:r>
              <a:rPr lang="zh-CN" altLang="en-US" sz="2400" b="1">
                <a:solidFill>
                  <a:srgbClr val="FF0000"/>
                </a:solidFill>
              </a:rPr>
              <a:t>编译会出错吗</a:t>
            </a:r>
            <a:r>
              <a:rPr lang="en-US" altLang="zh-CN" sz="2400" b="1">
                <a:solidFill>
                  <a:srgbClr val="FF0000"/>
                </a:solidFill>
              </a:rPr>
              <a:t>? </a:t>
            </a:r>
          </a:p>
          <a:p>
            <a:pPr eaLnBrk="1" hangingPunct="1">
              <a:lnSpc>
                <a:spcPct val="80000"/>
              </a:lnSpc>
              <a:buFontTx/>
              <a:buNone/>
            </a:pPr>
            <a:r>
              <a:rPr lang="en-US" altLang="zh-CN" sz="2400"/>
              <a:t>		}</a:t>
            </a:r>
          </a:p>
          <a:p>
            <a:pPr eaLnBrk="1" hangingPunct="1">
              <a:lnSpc>
                <a:spcPct val="80000"/>
              </a:lnSpc>
              <a:buFontTx/>
              <a:buNone/>
            </a:pPr>
            <a:r>
              <a:rPr lang="en-US" altLang="zh-CN" sz="2400"/>
              <a:t>}</a:t>
            </a:r>
          </a:p>
          <a:p>
            <a:pPr eaLnBrk="1" hangingPunct="1">
              <a:lnSpc>
                <a:spcPct val="80000"/>
              </a:lnSpc>
            </a:pPr>
            <a:endParaRPr lang="en-US" altLang="zh-CN"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9B38D99-FD3A-4165-939B-11B39B05168E}"/>
              </a:ext>
            </a:extLst>
          </p:cNvPr>
          <p:cNvSpPr>
            <a:spLocks noGrp="1" noChangeArrowheads="1"/>
          </p:cNvSpPr>
          <p:nvPr>
            <p:ph type="body" idx="1"/>
          </p:nvPr>
        </p:nvSpPr>
        <p:spPr>
          <a:xfrm>
            <a:off x="1043260" y="512812"/>
            <a:ext cx="7057479" cy="5832375"/>
          </a:xfrm>
        </p:spPr>
        <p:txBody>
          <a:bodyPr/>
          <a:lstStyle/>
          <a:p>
            <a:pPr eaLnBrk="1" hangingPunct="1">
              <a:spcBef>
                <a:spcPct val="50000"/>
              </a:spcBef>
              <a:buFontTx/>
              <a:buNone/>
            </a:pPr>
            <a:r>
              <a:rPr lang="zh-CN" altLang="en-US" sz="2400" dirty="0">
                <a:solidFill>
                  <a:srgbClr val="FF0066"/>
                </a:solidFill>
              </a:rPr>
              <a:t>变量作用域例子</a:t>
            </a:r>
            <a:endParaRPr lang="zh-CN" altLang="en-US" sz="2400" b="1" dirty="0">
              <a:solidFill>
                <a:srgbClr val="0000CC"/>
              </a:solidFill>
              <a:latin typeface="Times New Roman" panose="02020603050405020304" pitchFamily="18" charset="0"/>
            </a:endParaRPr>
          </a:p>
          <a:p>
            <a:pPr eaLnBrk="1" hangingPunct="1">
              <a:lnSpc>
                <a:spcPct val="90000"/>
              </a:lnSpc>
              <a:buFontTx/>
              <a:buNone/>
            </a:pPr>
            <a:r>
              <a:rPr lang="en-US" altLang="zh-CN" sz="2400" b="1" dirty="0">
                <a:solidFill>
                  <a:srgbClr val="0000CC"/>
                </a:solidFill>
                <a:latin typeface="Times New Roman" panose="02020603050405020304" pitchFamily="18" charset="0"/>
              </a:rPr>
              <a:t>public class</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VariableScope</a:t>
            </a:r>
            <a:endParaRPr lang="en-US" altLang="zh-CN" sz="2400" b="1" dirty="0">
              <a:latin typeface="Times New Roman" panose="02020603050405020304" pitchFamily="18" charset="0"/>
            </a:endParaRPr>
          </a:p>
          <a:p>
            <a:pPr eaLnBrk="1" hangingPunct="1">
              <a:lnSpc>
                <a:spcPct val="90000"/>
              </a:lnSpc>
              <a:buFontTx/>
              <a:buNone/>
            </a:pP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a:solidFill>
                  <a:srgbClr val="0000CC"/>
                </a:solidFill>
                <a:latin typeface="Times New Roman" panose="02020603050405020304" pitchFamily="18" charset="0"/>
              </a:rPr>
              <a:t>public static void</a:t>
            </a:r>
            <a:r>
              <a:rPr lang="en-US" altLang="zh-CN" sz="2400" b="1" dirty="0">
                <a:latin typeface="Times New Roman" panose="02020603050405020304" pitchFamily="18" charset="0"/>
              </a:rPr>
              <a:t> main(</a:t>
            </a:r>
            <a:r>
              <a:rPr lang="en-US" altLang="zh-CN" sz="2400" b="1" dirty="0">
                <a:solidFill>
                  <a:srgbClr val="FF0066"/>
                </a:solidFill>
                <a:latin typeface="Times New Roman" panose="02020603050405020304" pitchFamily="18" charset="0"/>
              </a:rPr>
              <a:t>String</a:t>
            </a: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args</a:t>
            </a: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  	 </a:t>
            </a:r>
            <a:r>
              <a:rPr lang="en-US" altLang="zh-CN" sz="2400" b="1" dirty="0" err="1">
                <a:solidFill>
                  <a:schemeClr val="tx2"/>
                </a:solidFill>
                <a:latin typeface="Times New Roman" panose="02020603050405020304" pitchFamily="18" charset="0"/>
              </a:rPr>
              <a:t>int</a:t>
            </a:r>
            <a:r>
              <a:rPr lang="en-US" altLang="zh-CN" sz="2400" b="1" dirty="0">
                <a:solidFill>
                  <a:schemeClr val="tx2"/>
                </a:solidFill>
                <a:latin typeface="Times New Roman" panose="02020603050405020304" pitchFamily="18" charset="0"/>
              </a:rPr>
              <a:t> x=10</a:t>
            </a: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		 if ( x ==10 )</a:t>
            </a:r>
          </a:p>
          <a:p>
            <a:pPr eaLnBrk="1" hangingPunct="1">
              <a:lnSpc>
                <a:spcPct val="90000"/>
              </a:lnSpc>
              <a:buFontTx/>
              <a:buNone/>
            </a:pPr>
            <a:r>
              <a:rPr lang="en-US" altLang="zh-CN" sz="2400" b="1" dirty="0">
                <a:latin typeface="Times New Roman" panose="02020603050405020304" pitchFamily="18" charset="0"/>
              </a:rPr>
              <a:t>     	 {         </a:t>
            </a:r>
            <a:r>
              <a:rPr lang="en-US" altLang="zh-CN" sz="2400" b="1" dirty="0" err="1">
                <a:latin typeface="Times New Roman" panose="02020603050405020304" pitchFamily="18" charset="0"/>
              </a:rPr>
              <a:t>int</a:t>
            </a:r>
            <a:r>
              <a:rPr lang="en-US" altLang="zh-CN" sz="2400" b="1" dirty="0">
                <a:latin typeface="Times New Roman" panose="02020603050405020304" pitchFamily="18" charset="0"/>
              </a:rPr>
              <a:t>  </a:t>
            </a:r>
            <a:r>
              <a:rPr lang="en-US" altLang="zh-CN" sz="2400" b="1" dirty="0">
                <a:solidFill>
                  <a:schemeClr val="tx2"/>
                </a:solidFill>
                <a:latin typeface="Times New Roman" panose="02020603050405020304" pitchFamily="18" charset="0"/>
              </a:rPr>
              <a:t>y = 20</a:t>
            </a: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System.out.println</a:t>
            </a:r>
            <a:r>
              <a:rPr lang="en-US" altLang="zh-CN" sz="2400" b="1" dirty="0">
                <a:latin typeface="Times New Roman" panose="02020603050405020304" pitchFamily="18" charset="0"/>
              </a:rPr>
              <a:t>(" x = " + x);</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latin typeface="Times New Roman" panose="02020603050405020304" pitchFamily="18" charset="0"/>
              </a:rPr>
              <a:t>System.out.println</a:t>
            </a:r>
            <a:r>
              <a:rPr lang="en-US" altLang="zh-CN" sz="2400" b="1" dirty="0">
                <a:latin typeface="Times New Roman" panose="02020603050405020304" pitchFamily="18" charset="0"/>
              </a:rPr>
              <a:t>(" y = " + y);	</a:t>
            </a:r>
          </a:p>
          <a:p>
            <a:pPr eaLnBrk="1" hangingPunct="1">
              <a:lnSpc>
                <a:spcPct val="90000"/>
              </a:lnSpc>
              <a:buFontTx/>
              <a:buNone/>
            </a:pPr>
            <a:r>
              <a:rPr lang="en-US" altLang="zh-CN" sz="2400" b="1" dirty="0">
                <a:latin typeface="Times New Roman" panose="02020603050405020304" pitchFamily="18" charset="0"/>
              </a:rPr>
              <a:t>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solidFill>
                  <a:srgbClr val="FF0066"/>
                </a:solidFill>
                <a:latin typeface="Times New Roman" panose="02020603050405020304" pitchFamily="18" charset="0"/>
              </a:rPr>
              <a:t>System</a:t>
            </a:r>
            <a:r>
              <a:rPr lang="en-US" altLang="zh-CN" sz="2400" b="1" dirty="0" err="1">
                <a:latin typeface="Times New Roman" panose="02020603050405020304" pitchFamily="18" charset="0"/>
              </a:rPr>
              <a:t>.out.println</a:t>
            </a:r>
            <a:r>
              <a:rPr lang="en-US" altLang="zh-CN" sz="2400" b="1" dirty="0">
                <a:latin typeface="Times New Roman" panose="02020603050405020304" pitchFamily="18" charset="0"/>
              </a:rPr>
              <a:t>(" x = "+ x);  </a:t>
            </a:r>
          </a:p>
          <a:p>
            <a:pPr eaLnBrk="1" hangingPunct="1">
              <a:lnSpc>
                <a:spcPct val="90000"/>
              </a:lnSpc>
              <a:buFontTx/>
              <a:buNone/>
            </a:pPr>
            <a:r>
              <a:rPr lang="en-US" altLang="zh-CN" sz="2400" b="1" dirty="0">
                <a:latin typeface="Times New Roman" panose="02020603050405020304" pitchFamily="18" charset="0"/>
              </a:rPr>
              <a:t>    	     </a:t>
            </a:r>
            <a:r>
              <a:rPr lang="en-US" altLang="zh-CN" sz="2400" b="1" dirty="0" err="1">
                <a:solidFill>
                  <a:srgbClr val="FF0066"/>
                </a:solidFill>
                <a:latin typeface="Times New Roman" panose="02020603050405020304" pitchFamily="18" charset="0"/>
              </a:rPr>
              <a:t>System</a:t>
            </a:r>
            <a:r>
              <a:rPr lang="en-US" altLang="zh-CN" sz="2400" b="1" dirty="0" err="1">
                <a:latin typeface="Times New Roman" panose="02020603050405020304" pitchFamily="18" charset="0"/>
              </a:rPr>
              <a:t>.out.println</a:t>
            </a:r>
            <a:r>
              <a:rPr lang="en-US" altLang="zh-CN" sz="2400" b="1" dirty="0">
                <a:latin typeface="Times New Roman" panose="02020603050405020304" pitchFamily="18" charset="0"/>
              </a:rPr>
              <a:t>(" y = "+ </a:t>
            </a:r>
            <a:r>
              <a:rPr lang="en-US" altLang="zh-CN" sz="2400" b="1" dirty="0">
                <a:solidFill>
                  <a:schemeClr val="tx2"/>
                </a:solidFill>
                <a:latin typeface="Times New Roman" panose="02020603050405020304" pitchFamily="18" charset="0"/>
              </a:rPr>
              <a:t>y</a:t>
            </a:r>
            <a:r>
              <a:rPr lang="en-US" altLang="zh-CN" sz="2400" b="1" dirty="0">
                <a:latin typeface="Times New Roman" panose="02020603050405020304" pitchFamily="18" charset="0"/>
              </a:rPr>
              <a:t>);    //</a:t>
            </a:r>
            <a:r>
              <a:rPr lang="en-US" altLang="zh-CN" sz="2400" b="1" dirty="0">
                <a:solidFill>
                  <a:srgbClr val="FF0000"/>
                </a:solidFill>
                <a:latin typeface="Times New Roman" panose="02020603050405020304" pitchFamily="18" charset="0"/>
              </a:rPr>
              <a:t>y</a:t>
            </a:r>
            <a:r>
              <a:rPr lang="zh-CN" altLang="en-US" sz="2400" b="1" dirty="0">
                <a:solidFill>
                  <a:srgbClr val="FF0000"/>
                </a:solidFill>
                <a:latin typeface="Times New Roman" panose="02020603050405020304" pitchFamily="18" charset="0"/>
              </a:rPr>
              <a:t>没有定义</a:t>
            </a:r>
          </a:p>
          <a:p>
            <a:pPr eaLnBrk="1" hangingPunct="1">
              <a:lnSpc>
                <a:spcPct val="90000"/>
              </a:lnSpc>
              <a:buFontTx/>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a:t>
            </a:r>
          </a:p>
          <a:p>
            <a:pPr eaLnBrk="1" hangingPunct="1">
              <a:lnSpc>
                <a:spcPct val="90000"/>
              </a:lnSpc>
              <a:buFontTx/>
              <a:buNone/>
            </a:pPr>
            <a:r>
              <a:rPr lang="en-US" altLang="zh-CN" sz="2400" b="1" dirty="0">
                <a:latin typeface="Times New Roman" panose="02020603050405020304" pitchFamily="18" charset="0"/>
              </a:rPr>
              <a:t>}</a:t>
            </a:r>
          </a:p>
        </p:txBody>
      </p:sp>
    </p:spTree>
  </p:cSld>
  <p:clrMapOvr>
    <a:masterClrMapping/>
  </p:clrMapOvr>
  <p:transition>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1A853B7-471B-4C39-80C3-A3704876B1E7}"/>
              </a:ext>
            </a:extLst>
          </p:cNvPr>
          <p:cNvSpPr>
            <a:spLocks noGrp="1" noChangeArrowheads="1"/>
          </p:cNvSpPr>
          <p:nvPr>
            <p:ph type="title"/>
          </p:nvPr>
        </p:nvSpPr>
        <p:spPr/>
        <p:txBody>
          <a:bodyPr/>
          <a:lstStyle/>
          <a:p>
            <a:pPr eaLnBrk="1" hangingPunct="1"/>
            <a:r>
              <a:rPr lang="en-US" altLang="zh-CN" sz="3600">
                <a:solidFill>
                  <a:srgbClr val="FF0066"/>
                </a:solidFill>
              </a:rPr>
              <a:t>2.4 </a:t>
            </a:r>
            <a:r>
              <a:rPr lang="zh-CN" altLang="en-US" sz="3600">
                <a:solidFill>
                  <a:srgbClr val="FF0066"/>
                </a:solidFill>
              </a:rPr>
              <a:t>基本数据类型</a:t>
            </a:r>
          </a:p>
        </p:txBody>
      </p:sp>
      <p:sp>
        <p:nvSpPr>
          <p:cNvPr id="20483" name="Rectangle 3">
            <a:extLst>
              <a:ext uri="{FF2B5EF4-FFF2-40B4-BE49-F238E27FC236}">
                <a16:creationId xmlns:a16="http://schemas.microsoft.com/office/drawing/2014/main" id="{2E8730F3-5BEF-4E45-90D8-4E9B9F95F7FE}"/>
              </a:ext>
            </a:extLst>
          </p:cNvPr>
          <p:cNvSpPr>
            <a:spLocks noGrp="1" noChangeArrowheads="1"/>
          </p:cNvSpPr>
          <p:nvPr>
            <p:ph type="body" idx="1"/>
          </p:nvPr>
        </p:nvSpPr>
        <p:spPr/>
        <p:txBody>
          <a:bodyPr/>
          <a:lstStyle/>
          <a:p>
            <a:pPr eaLnBrk="1" hangingPunct="1">
              <a:buFontTx/>
              <a:buNone/>
            </a:pPr>
            <a:r>
              <a:rPr lang="en-US" altLang="zh-CN" sz="2400" b="1">
                <a:solidFill>
                  <a:srgbClr val="FF0066"/>
                </a:solidFill>
              </a:rPr>
              <a:t>1</a:t>
            </a:r>
            <a:r>
              <a:rPr lang="zh-CN" altLang="en-US" sz="2400" b="1">
                <a:solidFill>
                  <a:srgbClr val="FF0066"/>
                </a:solidFill>
              </a:rPr>
              <a:t>．布尔类型</a:t>
            </a:r>
            <a:r>
              <a:rPr lang="en-US" altLang="zh-CN" sz="2400" b="1">
                <a:solidFill>
                  <a:srgbClr val="FF0066"/>
                </a:solidFill>
              </a:rPr>
              <a:t>--boolean</a:t>
            </a:r>
            <a:br>
              <a:rPr lang="en-US" altLang="zh-CN" sz="2400">
                <a:solidFill>
                  <a:srgbClr val="FF0066"/>
                </a:solidFill>
              </a:rPr>
            </a:br>
            <a:r>
              <a:rPr lang="en-US" altLang="zh-CN" sz="2400" b="1"/>
              <a:t> </a:t>
            </a:r>
          </a:p>
          <a:p>
            <a:pPr eaLnBrk="1" hangingPunct="1">
              <a:buFont typeface="Wingdings" panose="05000000000000000000" pitchFamily="2" charset="2"/>
              <a:buChar char="Ø"/>
            </a:pPr>
            <a:r>
              <a:rPr lang="zh-CN" altLang="en-US" sz="2400" b="1"/>
              <a:t>常量：</a:t>
            </a:r>
            <a:r>
              <a:rPr lang="en-US" altLang="zh-CN" sz="2400" b="1">
                <a:solidFill>
                  <a:srgbClr val="6666FF"/>
                </a:solidFill>
              </a:rPr>
              <a:t>true </a:t>
            </a:r>
            <a:r>
              <a:rPr lang="zh-CN" altLang="en-US" sz="2400" b="1">
                <a:solidFill>
                  <a:srgbClr val="6666FF"/>
                </a:solidFill>
              </a:rPr>
              <a:t>，</a:t>
            </a:r>
            <a:r>
              <a:rPr lang="en-US" altLang="zh-CN" sz="2400" b="1">
                <a:solidFill>
                  <a:srgbClr val="6666FF"/>
                </a:solidFill>
              </a:rPr>
              <a:t>false</a:t>
            </a:r>
            <a:r>
              <a:rPr lang="en-US" altLang="zh-CN" sz="2400" b="1">
                <a:solidFill>
                  <a:schemeClr val="folHlink"/>
                </a:solidFill>
              </a:rPr>
              <a:t> </a:t>
            </a:r>
            <a:r>
              <a:rPr lang="zh-CN" altLang="en-US" sz="2400" b="1"/>
              <a:t>且它们不对应于任何整数值</a:t>
            </a:r>
            <a:endParaRPr lang="zh-CN" altLang="en-US" sz="2400" b="1">
              <a:solidFill>
                <a:schemeClr val="folHlink"/>
              </a:solidFill>
            </a:endParaRPr>
          </a:p>
          <a:p>
            <a:pPr eaLnBrk="1" hangingPunct="1">
              <a:buFont typeface="Wingdings" panose="05000000000000000000" pitchFamily="2" charset="2"/>
              <a:buChar char="Ø"/>
            </a:pPr>
            <a:r>
              <a:rPr lang="zh-CN" altLang="en-US" sz="2400" b="1"/>
              <a:t>变量的定义：使用关键字</a:t>
            </a:r>
            <a:r>
              <a:rPr lang="en-US" altLang="zh-CN" sz="2400" b="1"/>
              <a:t>boolean</a:t>
            </a:r>
            <a:r>
              <a:rPr lang="zh-CN" altLang="en-US" sz="2400" b="1"/>
              <a:t>来定义逻辑变量，定义时也可以赋给初值。</a:t>
            </a:r>
          </a:p>
          <a:p>
            <a:pPr eaLnBrk="1" hangingPunct="1">
              <a:buFontTx/>
              <a:buNone/>
            </a:pP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54667E2-6484-4CF1-8C41-1D378C0F7AFA}"/>
              </a:ext>
            </a:extLst>
          </p:cNvPr>
          <p:cNvSpPr>
            <a:spLocks noGrp="1" noChangeArrowheads="1"/>
          </p:cNvSpPr>
          <p:nvPr>
            <p:ph type="body" idx="1"/>
          </p:nvPr>
        </p:nvSpPr>
        <p:spPr>
          <a:xfrm>
            <a:off x="457200" y="332656"/>
            <a:ext cx="8229600" cy="5976069"/>
          </a:xfrm>
        </p:spPr>
        <p:txBody>
          <a:bodyPr/>
          <a:lstStyle/>
          <a:p>
            <a:pPr eaLnBrk="1" hangingPunct="1">
              <a:buFontTx/>
              <a:buNone/>
            </a:pPr>
            <a:r>
              <a:rPr lang="en-US" altLang="zh-CN" sz="2200" b="1">
                <a:solidFill>
                  <a:srgbClr val="FF0066"/>
                </a:solidFill>
                <a:latin typeface="宋体" panose="02010600030101010101" pitchFamily="2" charset="-122"/>
              </a:rPr>
              <a:t>2</a:t>
            </a:r>
            <a:r>
              <a:rPr lang="zh-CN" altLang="en-US" sz="2200" b="1">
                <a:solidFill>
                  <a:srgbClr val="FF0066"/>
                </a:solidFill>
                <a:latin typeface="宋体" panose="02010600030101010101" pitchFamily="2" charset="-122"/>
              </a:rPr>
              <a:t>．字符类型</a:t>
            </a:r>
          </a:p>
          <a:p>
            <a:pPr eaLnBrk="1" hangingPunct="1">
              <a:buFontTx/>
              <a:buNone/>
            </a:pPr>
            <a:r>
              <a:rPr lang="zh-CN" altLang="en-US" sz="2200" b="1">
                <a:latin typeface="宋体" panose="02010600030101010101" pitchFamily="2" charset="-122"/>
              </a:rPr>
              <a:t>     </a:t>
            </a:r>
            <a:r>
              <a:rPr lang="zh-CN" altLang="en-US" sz="2200" b="1">
                <a:solidFill>
                  <a:srgbClr val="6666FF"/>
                </a:solidFill>
                <a:latin typeface="宋体" panose="02010600030101010101" pitchFamily="2" charset="-122"/>
              </a:rPr>
              <a:t>字符常量</a:t>
            </a:r>
            <a:r>
              <a:rPr lang="zh-CN" altLang="en-US" sz="2200" b="1">
                <a:latin typeface="宋体" panose="02010600030101010101" pitchFamily="2" charset="-122"/>
              </a:rPr>
              <a:t>：</a:t>
            </a:r>
            <a:r>
              <a:rPr lang="zh-CN" altLang="en-US" sz="2400"/>
              <a:t>字符常量是用单引号括起来的一个字符，</a:t>
            </a:r>
            <a:r>
              <a:rPr lang="en-US" altLang="zh-CN" sz="1800" b="1">
                <a:latin typeface="宋体" panose="02010600030101010101" pitchFamily="2" charset="-122"/>
              </a:rPr>
              <a:t>Uincode</a:t>
            </a:r>
            <a:r>
              <a:rPr lang="zh-CN" altLang="en-US" sz="2200" b="1">
                <a:latin typeface="宋体" panose="02010600030101010101" pitchFamily="2" charset="-122"/>
              </a:rPr>
              <a:t>表中的字符就是一个字符常量，例如‘</a:t>
            </a:r>
            <a:r>
              <a:rPr lang="en-US" altLang="zh-CN" sz="2200" b="1">
                <a:latin typeface="宋体" panose="02010600030101010101" pitchFamily="2" charset="-122"/>
              </a:rPr>
              <a:t>A’</a:t>
            </a:r>
            <a:r>
              <a:rPr lang="zh-CN" altLang="en-US" sz="2200" b="1">
                <a:latin typeface="宋体" panose="02010600030101010101" pitchFamily="2" charset="-122"/>
              </a:rPr>
              <a:t>，‘</a:t>
            </a:r>
            <a:r>
              <a:rPr lang="en-US" altLang="zh-CN" sz="2200" b="1">
                <a:latin typeface="宋体" panose="02010600030101010101" pitchFamily="2" charset="-122"/>
              </a:rPr>
              <a:t>?’</a:t>
            </a:r>
            <a:r>
              <a:rPr lang="zh-CN" altLang="en-US" sz="2200" b="1">
                <a:latin typeface="宋体" panose="02010600030101010101" pitchFamily="2" charset="-122"/>
              </a:rPr>
              <a:t>，‘</a:t>
            </a:r>
            <a:r>
              <a:rPr lang="en-US" altLang="zh-CN" sz="2200" b="1">
                <a:latin typeface="宋体" panose="02010600030101010101" pitchFamily="2" charset="-122"/>
              </a:rPr>
              <a:t>9’</a:t>
            </a:r>
            <a:r>
              <a:rPr lang="zh-CN" altLang="en-US" sz="2200" b="1">
                <a:latin typeface="宋体" panose="02010600030101010101" pitchFamily="2" charset="-122"/>
              </a:rPr>
              <a:t>，‘好’，‘き’等。</a:t>
            </a:r>
            <a:r>
              <a:rPr lang="en-US" altLang="zh-CN" sz="2200" b="1">
                <a:latin typeface="宋体" panose="02010600030101010101" pitchFamily="2" charset="-122"/>
              </a:rPr>
              <a:t>Java</a:t>
            </a:r>
            <a:r>
              <a:rPr lang="zh-CN" altLang="en-US" sz="2200" b="1">
                <a:latin typeface="宋体" panose="02010600030101010101" pitchFamily="2" charset="-122"/>
              </a:rPr>
              <a:t>还使用转意字符常量，如：</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\n’</a:t>
            </a:r>
            <a:r>
              <a:rPr lang="zh-CN" altLang="en-US" sz="2200" b="1">
                <a:latin typeface="宋体" panose="02010600030101010101" pitchFamily="2" charset="-122"/>
              </a:rPr>
              <a:t>：换行          ‘</a:t>
            </a:r>
            <a:r>
              <a:rPr lang="en-US" altLang="zh-CN" sz="2200" b="1">
                <a:latin typeface="宋体" panose="02010600030101010101" pitchFamily="2" charset="-122"/>
              </a:rPr>
              <a:t>\b’</a:t>
            </a:r>
            <a:r>
              <a:rPr lang="zh-CN" altLang="en-US" sz="2200" b="1">
                <a:latin typeface="宋体" panose="02010600030101010101" pitchFamily="2" charset="-122"/>
              </a:rPr>
              <a:t>：退格</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\t’</a:t>
            </a:r>
            <a:r>
              <a:rPr lang="zh-CN" altLang="en-US" sz="2200" b="1">
                <a:latin typeface="宋体" panose="02010600030101010101" pitchFamily="2" charset="-122"/>
              </a:rPr>
              <a:t>：水平制表      ‘ </a:t>
            </a:r>
            <a:r>
              <a:rPr lang="en-US" altLang="zh-CN" sz="2200" b="1">
                <a:latin typeface="宋体" panose="02010600030101010101" pitchFamily="2" charset="-122"/>
              </a:rPr>
              <a:t>\’’</a:t>
            </a:r>
            <a:r>
              <a:rPr lang="zh-CN" altLang="en-US" sz="2200" b="1">
                <a:latin typeface="宋体" panose="02010600030101010101" pitchFamily="2" charset="-122"/>
              </a:rPr>
              <a:t>：单引号</a:t>
            </a:r>
          </a:p>
          <a:p>
            <a:pPr eaLnBrk="1" hangingPunct="1">
              <a:buFontTx/>
              <a:buNone/>
            </a:pPr>
            <a:r>
              <a:rPr lang="zh-CN" altLang="en-US" sz="2200" b="1">
                <a:latin typeface="宋体" panose="02010600030101010101" pitchFamily="2" charset="-122"/>
              </a:rPr>
              <a:t>     </a:t>
            </a:r>
            <a:r>
              <a:rPr lang="zh-CN" altLang="en-US" sz="2200" b="1">
                <a:solidFill>
                  <a:srgbClr val="6666FF"/>
                </a:solidFill>
                <a:latin typeface="宋体" panose="02010600030101010101" pitchFamily="2" charset="-122"/>
              </a:rPr>
              <a:t>字符型变量</a:t>
            </a:r>
            <a:r>
              <a:rPr lang="zh-CN" altLang="en-US" sz="2200" b="1">
                <a:latin typeface="宋体" panose="02010600030101010101" pitchFamily="2" charset="-122"/>
              </a:rPr>
              <a:t>：</a:t>
            </a:r>
          </a:p>
          <a:p>
            <a:pPr eaLnBrk="1" hangingPunct="1">
              <a:buFontTx/>
              <a:buNone/>
            </a:pPr>
            <a:r>
              <a:rPr lang="zh-CN" altLang="en-US" sz="2200" b="1">
                <a:latin typeface="宋体" panose="02010600030101010101" pitchFamily="2" charset="-122"/>
              </a:rPr>
              <a:t>     使用关键字</a:t>
            </a:r>
            <a:r>
              <a:rPr lang="en-US" altLang="zh-CN" sz="2200" b="1">
                <a:latin typeface="宋体" panose="02010600030101010101" pitchFamily="2" charset="-122"/>
              </a:rPr>
              <a:t>char</a:t>
            </a:r>
            <a:r>
              <a:rPr lang="zh-CN" altLang="en-US" sz="2200" b="1">
                <a:latin typeface="宋体" panose="02010600030101010101" pitchFamily="2" charset="-122"/>
              </a:rPr>
              <a:t>来定义字符变量，例如：</a:t>
            </a:r>
          </a:p>
          <a:p>
            <a:pPr eaLnBrk="1" hangingPunct="1">
              <a:buFontTx/>
              <a:buNone/>
            </a:pPr>
            <a:r>
              <a:rPr lang="zh-CN" altLang="en-US" sz="2200" b="1">
                <a:latin typeface="宋体" panose="02010600030101010101" pitchFamily="2" charset="-122"/>
              </a:rPr>
              <a:t>      </a:t>
            </a:r>
            <a:r>
              <a:rPr lang="en-US" altLang="zh-CN" sz="2200" b="1">
                <a:latin typeface="宋体" panose="02010600030101010101" pitchFamily="2" charset="-122"/>
              </a:rPr>
              <a:t>char x= ‘A’</a:t>
            </a:r>
            <a:r>
              <a:rPr lang="zh-CN" altLang="en-US" sz="2200" b="1">
                <a:latin typeface="宋体" panose="02010600030101010101" pitchFamily="2" charset="-122"/>
              </a:rPr>
              <a:t>；</a:t>
            </a:r>
            <a:endParaRPr lang="en-US" altLang="zh-CN" sz="2200" b="1">
              <a:latin typeface="宋体" panose="02010600030101010101" pitchFamily="2" charset="-122"/>
            </a:endParaRPr>
          </a:p>
          <a:p>
            <a:pPr eaLnBrk="1" hangingPunct="1">
              <a:buFontTx/>
              <a:buNone/>
            </a:pPr>
            <a:endParaRPr lang="zh-CN" altLang="en-US" sz="2200" b="1">
              <a:latin typeface="宋体" panose="02010600030101010101" pitchFamily="2" charset="-122"/>
            </a:endParaRPr>
          </a:p>
          <a:p>
            <a:pPr eaLnBrk="1" hangingPunct="1">
              <a:lnSpc>
                <a:spcPct val="110000"/>
              </a:lnSpc>
              <a:buFont typeface="Wingdings" panose="05000000000000000000" pitchFamily="2" charset="2"/>
              <a:buChar char="Ø"/>
            </a:pPr>
            <a:r>
              <a:rPr lang="en-US" altLang="zh-CN" sz="2200" b="1">
                <a:solidFill>
                  <a:srgbClr val="FF0000"/>
                </a:solidFill>
              </a:rPr>
              <a:t>char</a:t>
            </a:r>
            <a:r>
              <a:rPr lang="zh-CN" altLang="en-US" sz="2200" b="1">
                <a:solidFill>
                  <a:srgbClr val="FF0000"/>
                </a:solidFill>
              </a:rPr>
              <a:t>型变量</a:t>
            </a:r>
            <a:r>
              <a:rPr lang="zh-CN" altLang="en-US" sz="2200" b="1"/>
              <a:t>，内存分配给</a:t>
            </a:r>
            <a:r>
              <a:rPr lang="en-US" altLang="zh-CN" sz="2200" b="1"/>
              <a:t>2</a:t>
            </a:r>
            <a:r>
              <a:rPr lang="zh-CN" altLang="en-US" sz="2200" b="1"/>
              <a:t>个字节，占</a:t>
            </a:r>
            <a:r>
              <a:rPr lang="en-US" altLang="zh-CN" sz="2200" b="1"/>
              <a:t>16</a:t>
            </a:r>
            <a:r>
              <a:rPr lang="zh-CN" altLang="en-US" sz="2200" b="1"/>
              <a:t>位，最高位不是符号位，没有负数的</a:t>
            </a:r>
            <a:r>
              <a:rPr lang="en-US" altLang="zh-CN" sz="2200" b="1"/>
              <a:t>char</a:t>
            </a:r>
            <a:r>
              <a:rPr lang="zh-CN" altLang="en-US" sz="2200" b="1"/>
              <a:t>。</a:t>
            </a:r>
            <a:r>
              <a:rPr lang="en-US" altLang="zh-CN" sz="2200" b="1"/>
              <a:t>char</a:t>
            </a:r>
            <a:r>
              <a:rPr lang="zh-CN" altLang="en-US" sz="2200" b="1"/>
              <a:t>型变量的取值范围是</a:t>
            </a:r>
            <a:r>
              <a:rPr lang="en-US" altLang="zh-CN" sz="2200" b="1"/>
              <a:t>0~65536</a:t>
            </a:r>
            <a:r>
              <a:rPr lang="zh-CN" altLang="en-US" sz="2200" b="1"/>
              <a:t>。要观察一个字符在</a:t>
            </a:r>
            <a:r>
              <a:rPr lang="en-US" altLang="zh-CN" sz="2200" b="1"/>
              <a:t>unicode</a:t>
            </a:r>
            <a:r>
              <a:rPr lang="zh-CN" altLang="en-US" sz="2200" b="1"/>
              <a:t>表中的顺序位置，必须使用</a:t>
            </a:r>
            <a:r>
              <a:rPr lang="en-US" altLang="zh-CN" sz="2200" b="1">
                <a:solidFill>
                  <a:srgbClr val="0000CC"/>
                </a:solidFill>
              </a:rPr>
              <a:t>int</a:t>
            </a:r>
            <a:r>
              <a:rPr lang="zh-CN" altLang="en-US" sz="2200" b="1">
                <a:solidFill>
                  <a:srgbClr val="0000CC"/>
                </a:solidFill>
              </a:rPr>
              <a:t>类型</a:t>
            </a:r>
            <a:r>
              <a:rPr lang="zh-CN" altLang="en-US" sz="2200" b="1"/>
              <a:t>显示转换，不可以使用</a:t>
            </a:r>
            <a:r>
              <a:rPr lang="en-US" altLang="zh-CN" sz="2200" b="1"/>
              <a:t>short</a:t>
            </a:r>
            <a:r>
              <a:rPr lang="zh-CN" altLang="en-US" sz="2200" b="1"/>
              <a:t>型转换，因为</a:t>
            </a:r>
            <a:r>
              <a:rPr lang="en-US" altLang="zh-CN" sz="2200" b="1"/>
              <a:t>char</a:t>
            </a:r>
            <a:r>
              <a:rPr lang="zh-CN" altLang="en-US" sz="2200" b="1"/>
              <a:t>的最高位不是符号位。同样，要得到一个</a:t>
            </a:r>
            <a:r>
              <a:rPr lang="en-US" altLang="zh-CN" sz="2200" b="1">
                <a:solidFill>
                  <a:srgbClr val="0000CC"/>
                </a:solidFill>
              </a:rPr>
              <a:t>0~65536</a:t>
            </a:r>
            <a:r>
              <a:rPr lang="zh-CN" altLang="en-US" sz="2200" b="1">
                <a:solidFill>
                  <a:srgbClr val="0000CC"/>
                </a:solidFill>
              </a:rPr>
              <a:t>之间</a:t>
            </a:r>
            <a:r>
              <a:rPr lang="zh-CN" altLang="en-US" sz="2200" b="1"/>
              <a:t>的数所代表的</a:t>
            </a:r>
            <a:r>
              <a:rPr lang="en-US" altLang="zh-CN" sz="2200" b="1"/>
              <a:t>Unicode</a:t>
            </a:r>
            <a:r>
              <a:rPr lang="zh-CN" altLang="en-US" sz="2200" b="1"/>
              <a:t>表中相应位置上的字符也必须使用</a:t>
            </a:r>
            <a:r>
              <a:rPr lang="en-US" altLang="zh-CN" sz="2200" b="1"/>
              <a:t>char</a:t>
            </a:r>
            <a:r>
              <a:rPr lang="zh-CN" altLang="en-US" sz="2200" b="1"/>
              <a:t>型显示转换。</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6A2EDBFD-3621-4FBD-8A3C-825E06D5F411}"/>
              </a:ext>
            </a:extLst>
          </p:cNvPr>
          <p:cNvSpPr>
            <a:spLocks noGrp="1" noChangeArrowheads="1"/>
          </p:cNvSpPr>
          <p:nvPr>
            <p:ph type="body" idx="1"/>
          </p:nvPr>
        </p:nvSpPr>
        <p:spPr>
          <a:xfrm>
            <a:off x="457200" y="404813"/>
            <a:ext cx="8291264" cy="5721350"/>
          </a:xfrm>
        </p:spPr>
        <p:txBody>
          <a:bodyPr/>
          <a:lstStyle/>
          <a:p>
            <a:pPr eaLnBrk="1" hangingPunct="1">
              <a:lnSpc>
                <a:spcPct val="80000"/>
              </a:lnSpc>
              <a:buFontTx/>
              <a:buNone/>
            </a:pPr>
            <a:r>
              <a:rPr lang="en-US" altLang="zh-CN" sz="2400" b="1">
                <a:solidFill>
                  <a:srgbClr val="FF0066"/>
                </a:solidFill>
              </a:rPr>
              <a:t>3</a:t>
            </a:r>
            <a:r>
              <a:rPr lang="zh-CN" altLang="en-US" sz="2400" b="1">
                <a:solidFill>
                  <a:srgbClr val="FF0066"/>
                </a:solidFill>
              </a:rPr>
              <a:t>．整型数据</a:t>
            </a:r>
            <a:br>
              <a:rPr lang="zh-CN" altLang="en-US" sz="2400">
                <a:solidFill>
                  <a:srgbClr val="FF0066"/>
                </a:solidFill>
              </a:rPr>
            </a:br>
            <a:r>
              <a:rPr lang="zh-CN" altLang="en-US" sz="2400"/>
              <a:t>　　</a:t>
            </a:r>
            <a:endParaRPr lang="en-US" altLang="zh-CN" sz="2400"/>
          </a:p>
          <a:p>
            <a:pPr eaLnBrk="1" hangingPunct="1">
              <a:lnSpc>
                <a:spcPct val="80000"/>
              </a:lnSpc>
              <a:buFont typeface="Wingdings" panose="05000000000000000000" pitchFamily="2" charset="2"/>
              <a:buChar char="Ø"/>
            </a:pPr>
            <a:r>
              <a:rPr lang="zh-CN" altLang="en-US" sz="2400" b="1"/>
              <a:t>整型常量：</a:t>
            </a:r>
            <a:endParaRPr lang="en-US" altLang="zh-CN" sz="2400" b="1"/>
          </a:p>
          <a:p>
            <a:pPr marL="0" indent="0" eaLnBrk="1" hangingPunct="1">
              <a:lnSpc>
                <a:spcPct val="80000"/>
              </a:lnSpc>
              <a:buNone/>
            </a:pPr>
            <a:r>
              <a:rPr lang="en-US" altLang="zh-CN" sz="2400"/>
              <a:t>    </a:t>
            </a:r>
            <a:r>
              <a:rPr lang="zh-CN" altLang="en-US" sz="2400"/>
              <a:t>◇ 十进制整数</a:t>
            </a:r>
            <a:br>
              <a:rPr lang="zh-CN" altLang="en-US" sz="2400"/>
            </a:br>
            <a:r>
              <a:rPr lang="zh-CN" altLang="en-US" sz="2400"/>
              <a:t>　　     </a:t>
            </a:r>
            <a:r>
              <a:rPr lang="zh-CN" altLang="en-US" sz="2000"/>
              <a:t>如：</a:t>
            </a:r>
            <a:r>
              <a:rPr lang="en-US" altLang="zh-CN" sz="2000"/>
              <a:t>123</a:t>
            </a:r>
            <a:r>
              <a:rPr lang="zh-CN" altLang="en-US" sz="2000"/>
              <a:t>，－</a:t>
            </a:r>
            <a:r>
              <a:rPr lang="en-US" altLang="zh-CN" sz="2000"/>
              <a:t>456</a:t>
            </a:r>
            <a:r>
              <a:rPr lang="zh-CN" altLang="en-US" sz="2000"/>
              <a:t>，</a:t>
            </a:r>
            <a:r>
              <a:rPr lang="en-US" altLang="zh-CN" sz="2000"/>
              <a:t>0</a:t>
            </a:r>
          </a:p>
          <a:p>
            <a:pPr marL="0" indent="0" eaLnBrk="1" hangingPunct="1">
              <a:lnSpc>
                <a:spcPct val="80000"/>
              </a:lnSpc>
              <a:buNone/>
            </a:pPr>
            <a:r>
              <a:rPr lang="zh-CN" altLang="en-US" sz="2400"/>
              <a:t>    ◇ 八进制整数</a:t>
            </a:r>
            <a:br>
              <a:rPr lang="zh-CN" altLang="en-US" sz="2400"/>
            </a:br>
            <a:r>
              <a:rPr lang="zh-CN" altLang="en-US" sz="2400"/>
              <a:t>　　　 </a:t>
            </a:r>
            <a:r>
              <a:rPr lang="zh-CN" altLang="en-US" sz="2000"/>
              <a:t>以</a:t>
            </a:r>
            <a:r>
              <a:rPr lang="en-US" altLang="zh-CN" sz="2000"/>
              <a:t>0</a:t>
            </a:r>
            <a:r>
              <a:rPr lang="zh-CN" altLang="en-US" sz="2000"/>
              <a:t>开头，如</a:t>
            </a:r>
            <a:r>
              <a:rPr lang="en-US" altLang="zh-CN" sz="2000"/>
              <a:t>0123</a:t>
            </a:r>
            <a:r>
              <a:rPr lang="zh-CN" altLang="en-US" sz="2000"/>
              <a:t>表示十进制数</a:t>
            </a:r>
            <a:r>
              <a:rPr lang="en-US" altLang="zh-CN" sz="2000"/>
              <a:t>83</a:t>
            </a:r>
            <a:r>
              <a:rPr lang="zh-CN" altLang="en-US" sz="2000"/>
              <a:t>，－</a:t>
            </a:r>
            <a:r>
              <a:rPr lang="en-US" altLang="zh-CN" sz="2000"/>
              <a:t>011</a:t>
            </a:r>
            <a:r>
              <a:rPr lang="zh-CN" altLang="en-US" sz="2000"/>
              <a:t>表示十进制数－</a:t>
            </a:r>
            <a:r>
              <a:rPr lang="en-US" altLang="zh-CN" sz="2000"/>
              <a:t>9</a:t>
            </a:r>
            <a:r>
              <a:rPr lang="zh-CN" altLang="en-US" sz="2000"/>
              <a:t>。</a:t>
            </a:r>
            <a:br>
              <a:rPr lang="zh-CN" altLang="en-US" sz="2400"/>
            </a:br>
            <a:r>
              <a:rPr lang="zh-CN" altLang="en-US" sz="2400"/>
              <a:t>    ◇ 十六进制整数</a:t>
            </a:r>
            <a:endParaRPr lang="en-US" altLang="zh-CN" sz="2400"/>
          </a:p>
          <a:p>
            <a:pPr marL="0" indent="0" eaLnBrk="1" hangingPunct="1">
              <a:lnSpc>
                <a:spcPct val="80000"/>
              </a:lnSpc>
              <a:buNone/>
            </a:pPr>
            <a:r>
              <a:rPr lang="zh-CN" altLang="en-US" sz="2000"/>
              <a:t>      </a:t>
            </a:r>
            <a:r>
              <a:rPr lang="en-US" altLang="zh-CN" sz="2000"/>
              <a:t>        </a:t>
            </a:r>
            <a:r>
              <a:rPr lang="zh-CN" altLang="en-US" sz="2000"/>
              <a:t>以</a:t>
            </a:r>
            <a:r>
              <a:rPr lang="en-US" altLang="zh-CN" sz="2000"/>
              <a:t>0x</a:t>
            </a:r>
            <a:r>
              <a:rPr lang="zh-CN" altLang="en-US" sz="2000"/>
              <a:t>或</a:t>
            </a:r>
            <a:r>
              <a:rPr lang="en-US" altLang="zh-CN" sz="2000"/>
              <a:t>0X</a:t>
            </a:r>
            <a:r>
              <a:rPr lang="zh-CN" altLang="en-US" sz="2000"/>
              <a:t>开头，如</a:t>
            </a:r>
            <a:r>
              <a:rPr lang="en-US" altLang="zh-CN" sz="2000"/>
              <a:t>0x123</a:t>
            </a:r>
            <a:r>
              <a:rPr lang="zh-CN" altLang="en-US" sz="2000"/>
              <a:t>表示十进制数</a:t>
            </a:r>
            <a:r>
              <a:rPr lang="en-US" altLang="zh-CN" sz="2000"/>
              <a:t>291</a:t>
            </a:r>
            <a:r>
              <a:rPr lang="zh-CN" altLang="en-US" sz="2000"/>
              <a:t>。</a:t>
            </a:r>
            <a:br>
              <a:rPr lang="zh-CN" altLang="en-US" sz="2000"/>
            </a:br>
            <a:endParaRPr lang="zh-CN" altLang="en-US" sz="2000"/>
          </a:p>
          <a:p>
            <a:pPr eaLnBrk="1" hangingPunct="1">
              <a:lnSpc>
                <a:spcPct val="80000"/>
              </a:lnSpc>
              <a:buFont typeface="Wingdings" panose="05000000000000000000" pitchFamily="2" charset="2"/>
              <a:buChar char="ü"/>
            </a:pPr>
            <a:r>
              <a:rPr lang="en-US" altLang="zh-CN" sz="2000" b="1">
                <a:solidFill>
                  <a:srgbClr val="0000CC"/>
                </a:solidFill>
              </a:rPr>
              <a:t>long </a:t>
            </a:r>
            <a:r>
              <a:rPr lang="zh-CN" altLang="en-US" sz="2000" b="1">
                <a:solidFill>
                  <a:srgbClr val="0000CC"/>
                </a:solidFill>
              </a:rPr>
              <a:t>变量赋值时必须在后面加</a:t>
            </a:r>
            <a:r>
              <a:rPr lang="en-US" altLang="zh-CN" sz="2000" b="1">
                <a:solidFill>
                  <a:srgbClr val="0000CC"/>
                </a:solidFill>
              </a:rPr>
              <a:t>l </a:t>
            </a:r>
            <a:r>
              <a:rPr lang="zh-CN" altLang="en-US" sz="2000" b="1">
                <a:solidFill>
                  <a:srgbClr val="0000CC"/>
                </a:solidFill>
              </a:rPr>
              <a:t>或</a:t>
            </a:r>
            <a:r>
              <a:rPr lang="en-US" altLang="zh-CN" sz="2000" b="1">
                <a:solidFill>
                  <a:srgbClr val="0000CC"/>
                </a:solidFill>
              </a:rPr>
              <a:t>L</a:t>
            </a:r>
            <a:r>
              <a:rPr lang="zh-CN" altLang="en-US" sz="2000" b="1">
                <a:solidFill>
                  <a:srgbClr val="0000CC"/>
                </a:solidFill>
              </a:rPr>
              <a:t>，没有添加的默认是</a:t>
            </a:r>
            <a:r>
              <a:rPr lang="en-US" altLang="zh-CN" sz="2000" b="1">
                <a:solidFill>
                  <a:srgbClr val="0000CC"/>
                </a:solidFill>
              </a:rPr>
              <a:t>int</a:t>
            </a:r>
            <a:r>
              <a:rPr lang="zh-CN" altLang="en-US" sz="2000" b="1">
                <a:solidFill>
                  <a:srgbClr val="0000CC"/>
                </a:solidFill>
              </a:rPr>
              <a:t>型</a:t>
            </a:r>
            <a:br>
              <a:rPr lang="zh-CN" altLang="en-US" sz="2400" b="1">
                <a:solidFill>
                  <a:srgbClr val="0000CC"/>
                </a:solidFill>
              </a:rPr>
            </a:br>
            <a:endParaRPr lang="zh-CN" altLang="en-US" sz="2400" b="1"/>
          </a:p>
          <a:p>
            <a:pPr eaLnBrk="1" hangingPunct="1">
              <a:lnSpc>
                <a:spcPct val="80000"/>
              </a:lnSpc>
              <a:buFont typeface="Wingdings" panose="05000000000000000000" pitchFamily="2" charset="2"/>
              <a:buChar char="Ø"/>
            </a:pPr>
            <a:r>
              <a:rPr lang="zh-CN" altLang="en-US" sz="2400" b="1"/>
              <a:t>整型变量：</a:t>
            </a:r>
            <a:br>
              <a:rPr lang="zh-CN" altLang="en-US" sz="2400"/>
            </a:br>
            <a:endParaRPr lang="zh-CN" altLang="en-US" sz="2400" b="1"/>
          </a:p>
        </p:txBody>
      </p:sp>
      <p:pic>
        <p:nvPicPr>
          <p:cNvPr id="23555" name="Picture 4">
            <a:extLst>
              <a:ext uri="{FF2B5EF4-FFF2-40B4-BE49-F238E27FC236}">
                <a16:creationId xmlns:a16="http://schemas.microsoft.com/office/drawing/2014/main" id="{8F8BCC13-89E3-4248-B40C-0C0D6CDB28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4554538"/>
            <a:ext cx="6696075"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268ED1B6-DA8D-4273-8BB9-8C8F40DDC5B6}"/>
              </a:ext>
            </a:extLst>
          </p:cNvPr>
          <p:cNvSpPr>
            <a:spLocks noGrp="1" noChangeArrowheads="1"/>
          </p:cNvSpPr>
          <p:nvPr>
            <p:ph type="body" idx="1"/>
          </p:nvPr>
        </p:nvSpPr>
        <p:spPr>
          <a:xfrm>
            <a:off x="457200" y="333375"/>
            <a:ext cx="8229600" cy="5792788"/>
          </a:xfrm>
        </p:spPr>
        <p:txBody>
          <a:bodyPr/>
          <a:lstStyle/>
          <a:p>
            <a:pPr eaLnBrk="1" hangingPunct="1">
              <a:buFontTx/>
              <a:buNone/>
            </a:pPr>
            <a:r>
              <a:rPr lang="en-US" altLang="zh-CN" sz="2400" b="1">
                <a:solidFill>
                  <a:srgbClr val="FF0066"/>
                </a:solidFill>
              </a:rPr>
              <a:t>4</a:t>
            </a:r>
            <a:r>
              <a:rPr lang="zh-CN" altLang="en-US" sz="2400" b="1">
                <a:solidFill>
                  <a:srgbClr val="FF0066"/>
                </a:solidFill>
              </a:rPr>
              <a:t>．浮点型（实型）数据</a:t>
            </a:r>
            <a:endParaRPr lang="en-US" altLang="zh-CN" sz="2400" b="1">
              <a:solidFill>
                <a:srgbClr val="FF0066"/>
              </a:solidFill>
            </a:endParaRPr>
          </a:p>
          <a:p>
            <a:pPr eaLnBrk="1" hangingPunct="1">
              <a:buFont typeface="Wingdings" panose="05000000000000000000" pitchFamily="2" charset="2"/>
              <a:buChar char="Ø"/>
            </a:pPr>
            <a:endParaRPr lang="en-US" altLang="zh-CN" sz="2000" b="1">
              <a:solidFill>
                <a:srgbClr val="FF0066"/>
              </a:solidFill>
            </a:endParaRPr>
          </a:p>
          <a:p>
            <a:pPr eaLnBrk="1" hangingPunct="1">
              <a:buFont typeface="Wingdings" panose="05000000000000000000" pitchFamily="2" charset="2"/>
              <a:buChar char="Ø"/>
            </a:pPr>
            <a:r>
              <a:rPr lang="zh-CN" altLang="en-US" sz="2400" b="1"/>
              <a:t>实型常量：</a:t>
            </a:r>
            <a:br>
              <a:rPr lang="zh-CN" altLang="en-US" sz="2400"/>
            </a:br>
            <a:r>
              <a:rPr lang="zh-CN" altLang="en-US" sz="2400"/>
              <a:t>◇ 十进制数形式</a:t>
            </a:r>
            <a:br>
              <a:rPr lang="zh-CN" altLang="en-US" sz="2400"/>
            </a:br>
            <a:r>
              <a:rPr lang="zh-CN" altLang="en-US" sz="2400"/>
              <a:t>　   </a:t>
            </a:r>
            <a:r>
              <a:rPr lang="zh-CN" altLang="en-US" sz="2000"/>
              <a:t>由数字和小数点组成，且必须有小数点，如</a:t>
            </a:r>
            <a:r>
              <a:rPr lang="en-US" altLang="zh-CN" sz="2000"/>
              <a:t>0.123, 1.23, 123.0</a:t>
            </a:r>
            <a:br>
              <a:rPr lang="en-US" altLang="zh-CN" sz="2400"/>
            </a:br>
            <a:r>
              <a:rPr lang="zh-CN" altLang="en-US" sz="2400"/>
              <a:t>◇ 科学计数法形式</a:t>
            </a:r>
            <a:br>
              <a:rPr lang="zh-CN" altLang="en-US" sz="2400"/>
            </a:br>
            <a:r>
              <a:rPr lang="zh-CN" altLang="en-US" sz="2400"/>
              <a:t>　   </a:t>
            </a:r>
            <a:r>
              <a:rPr lang="zh-CN" altLang="en-US" sz="2000"/>
              <a:t>如：</a:t>
            </a:r>
            <a:r>
              <a:rPr lang="en-US" altLang="zh-CN" sz="2000"/>
              <a:t>123e3</a:t>
            </a:r>
            <a:r>
              <a:rPr lang="zh-CN" altLang="en-US" sz="2000"/>
              <a:t>或</a:t>
            </a:r>
            <a:r>
              <a:rPr lang="en-US" altLang="zh-CN" sz="2000"/>
              <a:t>123E3</a:t>
            </a:r>
            <a:r>
              <a:rPr lang="zh-CN" altLang="en-US" sz="2000"/>
              <a:t>，其中</a:t>
            </a:r>
            <a:r>
              <a:rPr lang="en-US" altLang="zh-CN" sz="2000"/>
              <a:t>e</a:t>
            </a:r>
            <a:r>
              <a:rPr lang="zh-CN" altLang="en-US" sz="2000"/>
              <a:t>或</a:t>
            </a:r>
            <a:r>
              <a:rPr lang="en-US" altLang="zh-CN" sz="2000"/>
              <a:t>E</a:t>
            </a:r>
            <a:r>
              <a:rPr lang="zh-CN" altLang="en-US" sz="2000"/>
              <a:t>之前必须有数字，且</a:t>
            </a:r>
            <a:r>
              <a:rPr lang="en-US" altLang="zh-CN" sz="2000"/>
              <a:t>e</a:t>
            </a:r>
            <a:r>
              <a:rPr lang="zh-CN" altLang="en-US" sz="2000"/>
              <a:t>或</a:t>
            </a:r>
            <a:r>
              <a:rPr lang="en-US" altLang="zh-CN" sz="2000"/>
              <a:t>E</a:t>
            </a:r>
            <a:r>
              <a:rPr lang="zh-CN" altLang="en-US" sz="2000"/>
              <a:t>后面的指数必须为整数。</a:t>
            </a:r>
            <a:br>
              <a:rPr lang="zh-CN" altLang="en-US" sz="2000"/>
            </a:br>
            <a:r>
              <a:rPr lang="zh-CN" altLang="en-US" sz="2400"/>
              <a:t>◇ </a:t>
            </a:r>
            <a:r>
              <a:rPr lang="en-US" altLang="zh-CN" sz="2400">
                <a:solidFill>
                  <a:srgbClr val="0000CC"/>
                </a:solidFill>
              </a:rPr>
              <a:t>float</a:t>
            </a:r>
            <a:r>
              <a:rPr lang="zh-CN" altLang="en-US" sz="2400">
                <a:solidFill>
                  <a:srgbClr val="0000CC"/>
                </a:solidFill>
              </a:rPr>
              <a:t>型的值</a:t>
            </a:r>
            <a:r>
              <a:rPr lang="en-US" altLang="zh-CN" sz="2400"/>
              <a:t>,</a:t>
            </a:r>
            <a:r>
              <a:rPr lang="zh-CN" altLang="en-US" sz="2400" b="1">
                <a:solidFill>
                  <a:srgbClr val="FF0066"/>
                </a:solidFill>
              </a:rPr>
              <a:t>必须</a:t>
            </a:r>
            <a:r>
              <a:rPr lang="zh-CN" altLang="en-US" sz="2400"/>
              <a:t>在数字后加</a:t>
            </a:r>
            <a:r>
              <a:rPr lang="en-US" altLang="zh-CN" sz="2400"/>
              <a:t>f</a:t>
            </a:r>
            <a:r>
              <a:rPr lang="zh-CN" altLang="en-US" sz="2400"/>
              <a:t>或</a:t>
            </a:r>
            <a:r>
              <a:rPr lang="en-US" altLang="zh-CN" sz="2400"/>
              <a:t>F,</a:t>
            </a:r>
            <a:r>
              <a:rPr lang="zh-CN" altLang="en-US" sz="2400"/>
              <a:t>如</a:t>
            </a:r>
            <a:r>
              <a:rPr lang="en-US" altLang="zh-CN" sz="2400"/>
              <a:t>1.23f</a:t>
            </a:r>
            <a:r>
              <a:rPr lang="zh-CN" altLang="en-US" sz="2400"/>
              <a:t>。 </a:t>
            </a:r>
          </a:p>
          <a:p>
            <a:pPr eaLnBrk="1" hangingPunct="1">
              <a:buFontTx/>
              <a:buNone/>
            </a:pPr>
            <a:r>
              <a:rPr lang="zh-CN" altLang="en-US" sz="2400"/>
              <a:t>	◇ </a:t>
            </a:r>
            <a:r>
              <a:rPr lang="en-US" altLang="zh-CN" sz="2400">
                <a:solidFill>
                  <a:srgbClr val="0000CC"/>
                </a:solidFill>
              </a:rPr>
              <a:t>double</a:t>
            </a:r>
            <a:r>
              <a:rPr lang="zh-CN" altLang="en-US" sz="2400">
                <a:solidFill>
                  <a:srgbClr val="0000CC"/>
                </a:solidFill>
              </a:rPr>
              <a:t>型的值</a:t>
            </a:r>
            <a:r>
              <a:rPr lang="en-US" altLang="zh-CN" sz="2400"/>
              <a:t>,</a:t>
            </a:r>
            <a:r>
              <a:rPr lang="zh-CN" altLang="en-US" sz="2400" b="1">
                <a:solidFill>
                  <a:srgbClr val="FF0066"/>
                </a:solidFill>
              </a:rPr>
              <a:t>可以</a:t>
            </a:r>
            <a:r>
              <a:rPr lang="zh-CN" altLang="en-US" sz="2400"/>
              <a:t>在数字后加</a:t>
            </a:r>
            <a:r>
              <a:rPr lang="en-US" altLang="zh-CN" sz="2400"/>
              <a:t>d</a:t>
            </a:r>
            <a:r>
              <a:rPr lang="zh-CN" altLang="en-US" sz="2400"/>
              <a:t>或</a:t>
            </a:r>
            <a:r>
              <a:rPr lang="en-US" altLang="zh-CN" sz="2400"/>
              <a:t>D,</a:t>
            </a:r>
            <a:r>
              <a:rPr lang="zh-CN" altLang="en-US" sz="2400"/>
              <a:t>如</a:t>
            </a:r>
            <a:r>
              <a:rPr lang="en-US" altLang="zh-CN" sz="2400"/>
              <a:t>1.23d</a:t>
            </a:r>
            <a:r>
              <a:rPr lang="zh-CN" altLang="en-US" sz="2400"/>
              <a:t>，</a:t>
            </a:r>
            <a:r>
              <a:rPr lang="zh-CN" altLang="en-US" sz="2400" b="1">
                <a:solidFill>
                  <a:srgbClr val="FF0066"/>
                </a:solidFill>
              </a:rPr>
              <a:t>也可以不加。</a:t>
            </a:r>
            <a:r>
              <a:rPr lang="zh-CN" altLang="en-US" sz="2400"/>
              <a:t>如</a:t>
            </a:r>
            <a:r>
              <a:rPr lang="en-US" altLang="zh-CN" sz="2400"/>
              <a:t>1.23</a:t>
            </a:r>
            <a:r>
              <a:rPr lang="zh-CN" altLang="en-US" sz="2400"/>
              <a:t>。 </a:t>
            </a:r>
          </a:p>
          <a:p>
            <a:pPr eaLnBrk="1" hangingPunct="1">
              <a:buFontTx/>
              <a:buNone/>
            </a:pPr>
            <a:endParaRPr lang="zh-CN" altLang="en-US" sz="2400"/>
          </a:p>
          <a:p>
            <a:pPr eaLnBrk="1" hangingPunct="1">
              <a:buFontTx/>
              <a:buNone/>
            </a:pPr>
            <a:r>
              <a:rPr lang="zh-CN" altLang="en-US" sz="2400"/>
              <a:t>　     </a:t>
            </a:r>
            <a:r>
              <a:rPr lang="zh-CN" altLang="en-US" sz="2400" b="1"/>
              <a:t>实型变量：</a:t>
            </a:r>
            <a:br>
              <a:rPr lang="zh-CN" altLang="en-US" sz="2400"/>
            </a:br>
            <a:endParaRPr lang="zh-CN" altLang="en-US" sz="2400"/>
          </a:p>
        </p:txBody>
      </p:sp>
      <p:pic>
        <p:nvPicPr>
          <p:cNvPr id="25603" name="Picture 4">
            <a:extLst>
              <a:ext uri="{FF2B5EF4-FFF2-40B4-BE49-F238E27FC236}">
                <a16:creationId xmlns:a16="http://schemas.microsoft.com/office/drawing/2014/main" id="{E09951C8-E922-4B32-B511-AA4DB61AD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4797152"/>
            <a:ext cx="7848600"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01BA2CA-E6FD-46C9-8BED-C4A730714718}"/>
              </a:ext>
            </a:extLst>
          </p:cNvPr>
          <p:cNvSpPr>
            <a:spLocks noGrp="1" noChangeArrowheads="1"/>
          </p:cNvSpPr>
          <p:nvPr>
            <p:ph type="title" idx="4294967295"/>
          </p:nvPr>
        </p:nvSpPr>
        <p:spPr>
          <a:xfrm>
            <a:off x="539750" y="304800"/>
            <a:ext cx="8001000" cy="1216025"/>
          </a:xfrm>
        </p:spPr>
        <p:txBody>
          <a:bodyPr/>
          <a:lstStyle/>
          <a:p>
            <a:pPr eaLnBrk="1" hangingPunct="1"/>
            <a:r>
              <a:rPr lang="en-US" altLang="zh-CN" sz="3600">
                <a:solidFill>
                  <a:srgbClr val="FF0066"/>
                </a:solidFill>
              </a:rPr>
              <a:t>2.5 </a:t>
            </a:r>
            <a:r>
              <a:rPr lang="zh-CN" altLang="en-US" sz="3600" b="1">
                <a:solidFill>
                  <a:srgbClr val="FF0066"/>
                </a:solidFill>
              </a:rPr>
              <a:t>基本数据类型的转换</a:t>
            </a:r>
          </a:p>
        </p:txBody>
      </p:sp>
      <p:sp>
        <p:nvSpPr>
          <p:cNvPr id="27651" name="Rectangle 3">
            <a:extLst>
              <a:ext uri="{FF2B5EF4-FFF2-40B4-BE49-F238E27FC236}">
                <a16:creationId xmlns:a16="http://schemas.microsoft.com/office/drawing/2014/main" id="{575C24D7-775D-4512-9DE5-1C5D7A79A409}"/>
              </a:ext>
            </a:extLst>
          </p:cNvPr>
          <p:cNvSpPr>
            <a:spLocks noGrp="1" noChangeArrowheads="1"/>
          </p:cNvSpPr>
          <p:nvPr>
            <p:ph type="body" idx="4294967295"/>
          </p:nvPr>
        </p:nvSpPr>
        <p:spPr>
          <a:xfrm>
            <a:off x="0" y="1341438"/>
            <a:ext cx="8316913" cy="2108200"/>
          </a:xfrm>
        </p:spPr>
        <p:txBody>
          <a:bodyPr/>
          <a:lstStyle/>
          <a:p>
            <a:pPr lvl="1" eaLnBrk="1" hangingPunct="1">
              <a:lnSpc>
                <a:spcPct val="120000"/>
              </a:lnSpc>
              <a:buFontTx/>
              <a:buNone/>
            </a:pPr>
            <a:r>
              <a:rPr lang="en-US" altLang="zh-CN" sz="2200"/>
              <a:t>	</a:t>
            </a:r>
            <a:r>
              <a:rPr lang="en-US" altLang="zh-CN" sz="2200" b="1"/>
              <a:t>Java</a:t>
            </a:r>
            <a:r>
              <a:rPr lang="zh-CN" altLang="en-US" sz="2200" b="1"/>
              <a:t>程序在首次声明变量时，需要为其指定一种类型。</a:t>
            </a:r>
            <a:r>
              <a:rPr lang="zh-CN" altLang="en-US" sz="2200" b="1">
                <a:solidFill>
                  <a:srgbClr val="FF0066"/>
                </a:solidFill>
              </a:rPr>
              <a:t>类型决定了变量中存储的值的范围</a:t>
            </a:r>
            <a:r>
              <a:rPr lang="zh-CN" altLang="en-US" sz="2200" b="1"/>
              <a:t>，以及能对变量值执行的操作。</a:t>
            </a:r>
            <a:r>
              <a:rPr lang="en-US" altLang="zh-CN" sz="2200" b="1"/>
              <a:t>Java</a:t>
            </a:r>
            <a:r>
              <a:rPr lang="zh-CN" altLang="en-US" sz="2200" b="1"/>
              <a:t>是一种</a:t>
            </a:r>
            <a:r>
              <a:rPr lang="zh-CN" altLang="en-US" sz="2200" b="1">
                <a:solidFill>
                  <a:srgbClr val="0000CC"/>
                </a:solidFill>
              </a:rPr>
              <a:t>强类型语言</a:t>
            </a:r>
            <a:r>
              <a:rPr lang="zh-CN" altLang="en-US" sz="2200" b="1"/>
              <a:t>，它能区别多种数据类型，并且</a:t>
            </a:r>
            <a:r>
              <a:rPr lang="zh-CN" altLang="en-US" sz="2200" b="1">
                <a:solidFill>
                  <a:srgbClr val="FF0066"/>
                </a:solidFill>
              </a:rPr>
              <a:t>通常</a:t>
            </a:r>
            <a:r>
              <a:rPr lang="zh-CN" altLang="en-US" sz="2200" b="1"/>
              <a:t>不允许用一种类型替换另一种。这样，使得编译器能高效处理数据，防止由于类型不匹配导致的运行时错误。当需要更高的灵活性时，</a:t>
            </a:r>
            <a:r>
              <a:rPr lang="en-US" altLang="zh-CN" sz="2200" b="1"/>
              <a:t>Java</a:t>
            </a:r>
            <a:r>
              <a:rPr lang="zh-CN" altLang="en-US" sz="2200" b="1"/>
              <a:t>语言</a:t>
            </a:r>
            <a:r>
              <a:rPr lang="zh-CN" altLang="en-US" sz="2200" b="1">
                <a:solidFill>
                  <a:srgbClr val="FF0066"/>
                </a:solidFill>
              </a:rPr>
              <a:t>也提供了类型转换的机制</a:t>
            </a:r>
            <a:r>
              <a:rPr lang="zh-CN" altLang="en-US" sz="2200" b="1"/>
              <a:t>。</a:t>
            </a:r>
            <a:r>
              <a:rPr lang="zh-CN" altLang="en-US" sz="2200"/>
              <a:t> </a:t>
            </a:r>
          </a:p>
          <a:p>
            <a:pPr lvl="1" eaLnBrk="1" hangingPunct="1">
              <a:lnSpc>
                <a:spcPct val="120000"/>
              </a:lnSpc>
              <a:buFontTx/>
              <a:buNone/>
            </a:pPr>
            <a:endParaRPr lang="en-US" altLang="zh-CN" sz="2200"/>
          </a:p>
        </p:txBody>
      </p:sp>
      <p:sp>
        <p:nvSpPr>
          <p:cNvPr id="27652" name="Rectangle 22">
            <a:extLst>
              <a:ext uri="{FF2B5EF4-FFF2-40B4-BE49-F238E27FC236}">
                <a16:creationId xmlns:a16="http://schemas.microsoft.com/office/drawing/2014/main" id="{CA906476-19C8-4CEF-8C81-E09948ED512C}"/>
              </a:ext>
            </a:extLst>
          </p:cNvPr>
          <p:cNvSpPr>
            <a:spLocks noChangeArrowheads="1"/>
          </p:cNvSpPr>
          <p:nvPr/>
        </p:nvSpPr>
        <p:spPr bwMode="auto">
          <a:xfrm>
            <a:off x="1943100" y="3067050"/>
            <a:ext cx="914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27653" name="Rectangle 34">
            <a:extLst>
              <a:ext uri="{FF2B5EF4-FFF2-40B4-BE49-F238E27FC236}">
                <a16:creationId xmlns:a16="http://schemas.microsoft.com/office/drawing/2014/main" id="{17D4C563-499A-4094-8E11-64546E842120}"/>
              </a:ext>
            </a:extLst>
          </p:cNvPr>
          <p:cNvSpPr>
            <a:spLocks noChangeArrowheads="1"/>
          </p:cNvSpPr>
          <p:nvPr/>
        </p:nvSpPr>
        <p:spPr bwMode="auto">
          <a:xfrm>
            <a:off x="684213" y="4005263"/>
            <a:ext cx="8208962"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r>
              <a:rPr lang="zh-CN" altLang="en-US" sz="2400"/>
              <a:t>．不同类型数据间的优先关系如下：</a:t>
            </a:r>
            <a:br>
              <a:rPr lang="zh-CN" altLang="en-US" sz="2400" b="0"/>
            </a:br>
            <a:br>
              <a:rPr lang="zh-CN" altLang="en-US" sz="2400" b="0"/>
            </a:br>
            <a:r>
              <a:rPr lang="zh-CN" altLang="en-US" sz="2400" b="0"/>
              <a:t>　　　低</a:t>
            </a:r>
            <a:r>
              <a:rPr lang="en-US" altLang="zh-CN" sz="2400" b="0"/>
              <a:t>-------------------------------------------&gt;</a:t>
            </a:r>
            <a:r>
              <a:rPr lang="zh-CN" altLang="en-US" sz="2400" b="0"/>
              <a:t>高</a:t>
            </a:r>
            <a:br>
              <a:rPr lang="zh-CN" altLang="en-US" sz="2400" b="0"/>
            </a:br>
            <a:r>
              <a:rPr lang="zh-CN" altLang="en-US" sz="2400" b="0"/>
              <a:t>　　　</a:t>
            </a:r>
            <a:r>
              <a:rPr lang="en-US" altLang="zh-CN" sz="2400" b="0"/>
              <a:t>byte,short,char-&gt; int -&gt; long -&gt; float -&gt; double</a:t>
            </a:r>
            <a:br>
              <a:rPr lang="en-US" altLang="zh-CN" sz="2400" b="0"/>
            </a:br>
            <a:endParaRPr lang="en-US" altLang="zh-CN" sz="2400" b="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BD36A221-80AE-4BE6-A240-25432C0BE5EC}"/>
              </a:ext>
            </a:extLst>
          </p:cNvPr>
          <p:cNvSpPr>
            <a:spLocks noGrp="1" noChangeArrowheads="1"/>
          </p:cNvSpPr>
          <p:nvPr>
            <p:ph type="body" idx="4294967295"/>
          </p:nvPr>
        </p:nvSpPr>
        <p:spPr>
          <a:xfrm>
            <a:off x="0" y="404664"/>
            <a:ext cx="8748713" cy="2108200"/>
          </a:xfrm>
        </p:spPr>
        <p:txBody>
          <a:bodyPr/>
          <a:lstStyle/>
          <a:p>
            <a:pPr lvl="1" eaLnBrk="1" hangingPunct="1">
              <a:buFontTx/>
              <a:buNone/>
            </a:pPr>
            <a:r>
              <a:rPr lang="en-US" altLang="zh-CN" sz="2400" b="1" dirty="0"/>
              <a:t>2</a:t>
            </a:r>
            <a:r>
              <a:rPr lang="zh-CN" altLang="en-US" sz="2400" b="1" dirty="0"/>
              <a:t>．自动类型转换规则</a:t>
            </a:r>
            <a:br>
              <a:rPr lang="zh-CN" altLang="en-US" sz="2400" dirty="0"/>
            </a:br>
            <a:br>
              <a:rPr lang="zh-CN" altLang="en-US" sz="2400" dirty="0"/>
            </a:br>
            <a:endParaRPr lang="en-US" altLang="zh-CN" sz="1000" dirty="0"/>
          </a:p>
          <a:p>
            <a:pPr lvl="1" eaLnBrk="1" hangingPunct="1">
              <a:buFont typeface="Wingdings" panose="05000000000000000000" pitchFamily="2" charset="2"/>
              <a:buChar char="Ø"/>
            </a:pPr>
            <a:r>
              <a:rPr lang="zh-CN" altLang="en-US" sz="2400" b="1" dirty="0"/>
              <a:t>整型</a:t>
            </a:r>
            <a:r>
              <a:rPr lang="en-US" altLang="zh-CN" sz="2400" b="1" dirty="0"/>
              <a:t>,</a:t>
            </a:r>
            <a:r>
              <a:rPr lang="zh-CN" altLang="en-US" sz="2400" b="1" dirty="0"/>
              <a:t>实型</a:t>
            </a:r>
            <a:r>
              <a:rPr lang="en-US" altLang="zh-CN" sz="2400" b="1" dirty="0"/>
              <a:t>,</a:t>
            </a:r>
            <a:r>
              <a:rPr lang="zh-CN" altLang="en-US" sz="2400" b="1" dirty="0"/>
              <a:t>字符型数据</a:t>
            </a:r>
            <a:r>
              <a:rPr lang="zh-CN" altLang="en-US" sz="2400" b="1" dirty="0">
                <a:solidFill>
                  <a:srgbClr val="0000CC"/>
                </a:solidFill>
              </a:rPr>
              <a:t>可以混合运算</a:t>
            </a:r>
            <a:r>
              <a:rPr lang="zh-CN" altLang="en-US" sz="2400" b="1" dirty="0"/>
              <a:t>。运算中，不同类型的数据先转化为同一类型，然后进行运算，转换从低级到高级；</a:t>
            </a:r>
            <a:endParaRPr lang="zh-CN" altLang="en-US" sz="3100" b="1" dirty="0"/>
          </a:p>
          <a:p>
            <a:pPr lvl="1" eaLnBrk="1" hangingPunct="1">
              <a:buFontTx/>
              <a:buNone/>
            </a:pPr>
            <a:endParaRPr lang="en-US" altLang="zh-CN" sz="3100" dirty="0"/>
          </a:p>
        </p:txBody>
      </p:sp>
      <p:grpSp>
        <p:nvGrpSpPr>
          <p:cNvPr id="28675" name="Group 4">
            <a:extLst>
              <a:ext uri="{FF2B5EF4-FFF2-40B4-BE49-F238E27FC236}">
                <a16:creationId xmlns:a16="http://schemas.microsoft.com/office/drawing/2014/main" id="{81E60F7E-51A1-48A0-BA0D-413033643986}"/>
              </a:ext>
            </a:extLst>
          </p:cNvPr>
          <p:cNvGrpSpPr>
            <a:grpSpLocks noChangeAspect="1"/>
          </p:cNvGrpSpPr>
          <p:nvPr/>
        </p:nvGrpSpPr>
        <p:grpSpPr bwMode="auto">
          <a:xfrm>
            <a:off x="3132138" y="3501877"/>
            <a:ext cx="4686300" cy="1657350"/>
            <a:chOff x="2218" y="6977"/>
            <a:chExt cx="7380" cy="2964"/>
          </a:xfrm>
        </p:grpSpPr>
        <p:sp>
          <p:nvSpPr>
            <p:cNvPr id="28687" name="AutoShape 5">
              <a:extLst>
                <a:ext uri="{FF2B5EF4-FFF2-40B4-BE49-F238E27FC236}">
                  <a16:creationId xmlns:a16="http://schemas.microsoft.com/office/drawing/2014/main" id="{BA449212-285B-47AB-B9B1-4A3E9B045C88}"/>
                </a:ext>
              </a:extLst>
            </p:cNvPr>
            <p:cNvSpPr>
              <a:spLocks noChangeAspect="1" noChangeArrowheads="1"/>
            </p:cNvSpPr>
            <p:nvPr/>
          </p:nvSpPr>
          <p:spPr bwMode="auto">
            <a:xfrm>
              <a:off x="2218" y="6977"/>
              <a:ext cx="7380" cy="2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28688" name="Rectangle 6">
              <a:extLst>
                <a:ext uri="{FF2B5EF4-FFF2-40B4-BE49-F238E27FC236}">
                  <a16:creationId xmlns:a16="http://schemas.microsoft.com/office/drawing/2014/main" id="{3CCBA0AC-132C-4D47-81E3-281E355886B5}"/>
                </a:ext>
              </a:extLst>
            </p:cNvPr>
            <p:cNvSpPr>
              <a:spLocks noChangeArrowheads="1"/>
            </p:cNvSpPr>
            <p:nvPr/>
          </p:nvSpPr>
          <p:spPr bwMode="auto">
            <a:xfrm>
              <a:off x="5998" y="6977"/>
              <a:ext cx="901"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dirty="0">
                  <a:latin typeface="Arial Black" panose="020B0A04020102020204" pitchFamily="34" charset="0"/>
                </a:rPr>
                <a:t>char</a:t>
              </a:r>
              <a:endParaRPr lang="en-US" altLang="zh-CN" sz="1800" b="0" dirty="0">
                <a:latin typeface="Verdana" panose="020B0604030504040204" pitchFamily="34" charset="0"/>
              </a:endParaRPr>
            </a:p>
          </p:txBody>
        </p:sp>
        <p:sp>
          <p:nvSpPr>
            <p:cNvPr id="28689" name="Rectangle 7">
              <a:extLst>
                <a:ext uri="{FF2B5EF4-FFF2-40B4-BE49-F238E27FC236}">
                  <a16:creationId xmlns:a16="http://schemas.microsoft.com/office/drawing/2014/main" id="{29F563F6-BD8E-4A6C-9AAF-6FDE7ABCD147}"/>
                </a:ext>
              </a:extLst>
            </p:cNvPr>
            <p:cNvSpPr>
              <a:spLocks noChangeArrowheads="1"/>
            </p:cNvSpPr>
            <p:nvPr/>
          </p:nvSpPr>
          <p:spPr bwMode="auto">
            <a:xfrm>
              <a:off x="2398" y="8069"/>
              <a:ext cx="720"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dirty="0">
                  <a:latin typeface="Arial Black" panose="020B0A04020102020204" pitchFamily="34" charset="0"/>
                </a:rPr>
                <a:t>byte</a:t>
              </a:r>
              <a:endParaRPr lang="en-US" altLang="zh-CN" sz="1800" b="0" dirty="0">
                <a:latin typeface="Verdana" panose="020B0604030504040204" pitchFamily="34" charset="0"/>
              </a:endParaRPr>
            </a:p>
          </p:txBody>
        </p:sp>
        <p:sp>
          <p:nvSpPr>
            <p:cNvPr id="28690" name="Rectangle 8">
              <a:extLst>
                <a:ext uri="{FF2B5EF4-FFF2-40B4-BE49-F238E27FC236}">
                  <a16:creationId xmlns:a16="http://schemas.microsoft.com/office/drawing/2014/main" id="{3ACE21C4-8E38-4FB7-9CA3-58F01E32CA8D}"/>
                </a:ext>
              </a:extLst>
            </p:cNvPr>
            <p:cNvSpPr>
              <a:spLocks noChangeArrowheads="1"/>
            </p:cNvSpPr>
            <p:nvPr/>
          </p:nvSpPr>
          <p:spPr bwMode="auto">
            <a:xfrm>
              <a:off x="4018" y="8069"/>
              <a:ext cx="90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short</a:t>
              </a:r>
              <a:endParaRPr lang="en-US" altLang="zh-CN" sz="1800" b="0">
                <a:latin typeface="Verdana" panose="020B0604030504040204" pitchFamily="34" charset="0"/>
              </a:endParaRPr>
            </a:p>
          </p:txBody>
        </p:sp>
        <p:sp>
          <p:nvSpPr>
            <p:cNvPr id="28691" name="Rectangle 9">
              <a:extLst>
                <a:ext uri="{FF2B5EF4-FFF2-40B4-BE49-F238E27FC236}">
                  <a16:creationId xmlns:a16="http://schemas.microsoft.com/office/drawing/2014/main" id="{8155083E-0B74-40EB-83D8-99A7357BFA85}"/>
                </a:ext>
              </a:extLst>
            </p:cNvPr>
            <p:cNvSpPr>
              <a:spLocks noChangeArrowheads="1"/>
            </p:cNvSpPr>
            <p:nvPr/>
          </p:nvSpPr>
          <p:spPr bwMode="auto">
            <a:xfrm>
              <a:off x="6178" y="8069"/>
              <a:ext cx="54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int</a:t>
              </a:r>
              <a:endParaRPr lang="en-US" altLang="zh-CN" sz="1800" b="0">
                <a:latin typeface="Verdana" panose="020B0604030504040204" pitchFamily="34" charset="0"/>
              </a:endParaRPr>
            </a:p>
          </p:txBody>
        </p:sp>
        <p:sp>
          <p:nvSpPr>
            <p:cNvPr id="28692" name="Rectangle 10">
              <a:extLst>
                <a:ext uri="{FF2B5EF4-FFF2-40B4-BE49-F238E27FC236}">
                  <a16:creationId xmlns:a16="http://schemas.microsoft.com/office/drawing/2014/main" id="{C2993109-923B-40CD-B8DF-F048F9985972}"/>
                </a:ext>
              </a:extLst>
            </p:cNvPr>
            <p:cNvSpPr>
              <a:spLocks noChangeArrowheads="1"/>
            </p:cNvSpPr>
            <p:nvPr/>
          </p:nvSpPr>
          <p:spPr bwMode="auto">
            <a:xfrm>
              <a:off x="8698" y="8069"/>
              <a:ext cx="900" cy="4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long</a:t>
              </a:r>
              <a:endParaRPr lang="en-US" altLang="zh-CN" sz="1800" b="0">
                <a:latin typeface="Verdana" panose="020B0604030504040204" pitchFamily="34" charset="0"/>
              </a:endParaRPr>
            </a:p>
          </p:txBody>
        </p:sp>
        <p:sp>
          <p:nvSpPr>
            <p:cNvPr id="28693" name="Rectangle 11">
              <a:extLst>
                <a:ext uri="{FF2B5EF4-FFF2-40B4-BE49-F238E27FC236}">
                  <a16:creationId xmlns:a16="http://schemas.microsoft.com/office/drawing/2014/main" id="{B7C6B30D-D437-4A0A-BE10-8FD780462ADF}"/>
                </a:ext>
              </a:extLst>
            </p:cNvPr>
            <p:cNvSpPr>
              <a:spLocks noChangeArrowheads="1"/>
            </p:cNvSpPr>
            <p:nvPr/>
          </p:nvSpPr>
          <p:spPr bwMode="auto">
            <a:xfrm>
              <a:off x="6178" y="9317"/>
              <a:ext cx="901" cy="6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float</a:t>
              </a:r>
              <a:endParaRPr lang="en-US" altLang="zh-CN" sz="1800" b="0">
                <a:latin typeface="Verdana" panose="020B0604030504040204" pitchFamily="34" charset="0"/>
              </a:endParaRPr>
            </a:p>
          </p:txBody>
        </p:sp>
        <p:sp>
          <p:nvSpPr>
            <p:cNvPr id="28694" name="Rectangle 12">
              <a:extLst>
                <a:ext uri="{FF2B5EF4-FFF2-40B4-BE49-F238E27FC236}">
                  <a16:creationId xmlns:a16="http://schemas.microsoft.com/office/drawing/2014/main" id="{0764BBD0-78DE-4ACB-82C5-10508B56CD51}"/>
                </a:ext>
              </a:extLst>
            </p:cNvPr>
            <p:cNvSpPr>
              <a:spLocks noChangeArrowheads="1"/>
            </p:cNvSpPr>
            <p:nvPr/>
          </p:nvSpPr>
          <p:spPr bwMode="auto">
            <a:xfrm>
              <a:off x="8698" y="9317"/>
              <a:ext cx="900" cy="46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200" b="0">
                  <a:latin typeface="Arial Black" panose="020B0A04020102020204" pitchFamily="34" charset="0"/>
                </a:rPr>
                <a:t>double</a:t>
              </a:r>
              <a:endParaRPr lang="en-US" altLang="zh-CN" sz="1800" b="0">
                <a:latin typeface="Verdana" panose="020B0604030504040204" pitchFamily="34" charset="0"/>
              </a:endParaRPr>
            </a:p>
          </p:txBody>
        </p:sp>
        <p:sp>
          <p:nvSpPr>
            <p:cNvPr id="28695" name="Line 13">
              <a:extLst>
                <a:ext uri="{FF2B5EF4-FFF2-40B4-BE49-F238E27FC236}">
                  <a16:creationId xmlns:a16="http://schemas.microsoft.com/office/drawing/2014/main" id="{5459A41C-C21C-466A-8C90-4669246D1AA4}"/>
                </a:ext>
              </a:extLst>
            </p:cNvPr>
            <p:cNvSpPr>
              <a:spLocks noChangeShapeType="1"/>
            </p:cNvSpPr>
            <p:nvPr/>
          </p:nvSpPr>
          <p:spPr bwMode="auto">
            <a:xfrm>
              <a:off x="6358" y="7445"/>
              <a:ext cx="1"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6" name="Line 14">
              <a:extLst>
                <a:ext uri="{FF2B5EF4-FFF2-40B4-BE49-F238E27FC236}">
                  <a16:creationId xmlns:a16="http://schemas.microsoft.com/office/drawing/2014/main" id="{A858F434-0BC2-40B3-922A-323CA56517A4}"/>
                </a:ext>
              </a:extLst>
            </p:cNvPr>
            <p:cNvSpPr>
              <a:spLocks noChangeShapeType="1"/>
            </p:cNvSpPr>
            <p:nvPr/>
          </p:nvSpPr>
          <p:spPr bwMode="auto">
            <a:xfrm>
              <a:off x="3118" y="8381"/>
              <a:ext cx="72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7" name="Line 15">
              <a:extLst>
                <a:ext uri="{FF2B5EF4-FFF2-40B4-BE49-F238E27FC236}">
                  <a16:creationId xmlns:a16="http://schemas.microsoft.com/office/drawing/2014/main" id="{1AF2CAF2-F379-48D5-ACF3-81AD2F531D9C}"/>
                </a:ext>
              </a:extLst>
            </p:cNvPr>
            <p:cNvSpPr>
              <a:spLocks noChangeShapeType="1"/>
            </p:cNvSpPr>
            <p:nvPr/>
          </p:nvSpPr>
          <p:spPr bwMode="auto">
            <a:xfrm>
              <a:off x="4918" y="838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8" name="Line 16">
              <a:extLst>
                <a:ext uri="{FF2B5EF4-FFF2-40B4-BE49-F238E27FC236}">
                  <a16:creationId xmlns:a16="http://schemas.microsoft.com/office/drawing/2014/main" id="{B7C446EF-5D4F-4FD5-AD0F-7B80228AE334}"/>
                </a:ext>
              </a:extLst>
            </p:cNvPr>
            <p:cNvSpPr>
              <a:spLocks noChangeShapeType="1"/>
            </p:cNvSpPr>
            <p:nvPr/>
          </p:nvSpPr>
          <p:spPr bwMode="auto">
            <a:xfrm>
              <a:off x="6718" y="8381"/>
              <a:ext cx="180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699" name="Line 17">
              <a:extLst>
                <a:ext uri="{FF2B5EF4-FFF2-40B4-BE49-F238E27FC236}">
                  <a16:creationId xmlns:a16="http://schemas.microsoft.com/office/drawing/2014/main" id="{C4868ED7-7F9C-45F9-93FD-54B0BC64F42F}"/>
                </a:ext>
              </a:extLst>
            </p:cNvPr>
            <p:cNvSpPr>
              <a:spLocks noChangeShapeType="1"/>
            </p:cNvSpPr>
            <p:nvPr/>
          </p:nvSpPr>
          <p:spPr bwMode="auto">
            <a:xfrm>
              <a:off x="6718" y="8537"/>
              <a:ext cx="180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0" name="Line 18">
              <a:extLst>
                <a:ext uri="{FF2B5EF4-FFF2-40B4-BE49-F238E27FC236}">
                  <a16:creationId xmlns:a16="http://schemas.microsoft.com/office/drawing/2014/main" id="{D0943D52-8602-4F32-B7E6-37C72533E2BF}"/>
                </a:ext>
              </a:extLst>
            </p:cNvPr>
            <p:cNvSpPr>
              <a:spLocks noChangeShapeType="1"/>
            </p:cNvSpPr>
            <p:nvPr/>
          </p:nvSpPr>
          <p:spPr bwMode="auto">
            <a:xfrm>
              <a:off x="6898" y="9629"/>
              <a:ext cx="1620"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1" name="Line 19">
              <a:extLst>
                <a:ext uri="{FF2B5EF4-FFF2-40B4-BE49-F238E27FC236}">
                  <a16:creationId xmlns:a16="http://schemas.microsoft.com/office/drawing/2014/main" id="{16D0A01D-D470-4DC6-904F-E332A4899386}"/>
                </a:ext>
              </a:extLst>
            </p:cNvPr>
            <p:cNvSpPr>
              <a:spLocks noChangeShapeType="1"/>
            </p:cNvSpPr>
            <p:nvPr/>
          </p:nvSpPr>
          <p:spPr bwMode="auto">
            <a:xfrm>
              <a:off x="6358" y="8693"/>
              <a:ext cx="1" cy="78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2" name="Line 20">
              <a:extLst>
                <a:ext uri="{FF2B5EF4-FFF2-40B4-BE49-F238E27FC236}">
                  <a16:creationId xmlns:a16="http://schemas.microsoft.com/office/drawing/2014/main" id="{34824962-A80A-42CB-93BB-443F322BE5BC}"/>
                </a:ext>
              </a:extLst>
            </p:cNvPr>
            <p:cNvSpPr>
              <a:spLocks noChangeShapeType="1"/>
            </p:cNvSpPr>
            <p:nvPr/>
          </p:nvSpPr>
          <p:spPr bwMode="auto">
            <a:xfrm>
              <a:off x="9058" y="8693"/>
              <a:ext cx="1" cy="780"/>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3" name="Line 21">
              <a:extLst>
                <a:ext uri="{FF2B5EF4-FFF2-40B4-BE49-F238E27FC236}">
                  <a16:creationId xmlns:a16="http://schemas.microsoft.com/office/drawing/2014/main" id="{F31D1887-11D1-46F0-83D5-2A85E1E16EDF}"/>
                </a:ext>
              </a:extLst>
            </p:cNvPr>
            <p:cNvSpPr>
              <a:spLocks noChangeShapeType="1"/>
            </p:cNvSpPr>
            <p:nvPr/>
          </p:nvSpPr>
          <p:spPr bwMode="auto">
            <a:xfrm flipH="1">
              <a:off x="6718" y="8537"/>
              <a:ext cx="1980" cy="936"/>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8676" name="Rectangle 22">
            <a:extLst>
              <a:ext uri="{FF2B5EF4-FFF2-40B4-BE49-F238E27FC236}">
                <a16:creationId xmlns:a16="http://schemas.microsoft.com/office/drawing/2014/main" id="{A18D084A-9CFF-456B-AE61-0D7F1BB6E5B8}"/>
              </a:ext>
            </a:extLst>
          </p:cNvPr>
          <p:cNvSpPr>
            <a:spLocks noChangeArrowheads="1"/>
          </p:cNvSpPr>
          <p:nvPr/>
        </p:nvSpPr>
        <p:spPr bwMode="auto">
          <a:xfrm>
            <a:off x="1943100" y="3211364"/>
            <a:ext cx="914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pic>
        <p:nvPicPr>
          <p:cNvPr id="28677" name="Picture 23" descr="语法和规则_调整大小">
            <a:extLst>
              <a:ext uri="{FF2B5EF4-FFF2-40B4-BE49-F238E27FC236}">
                <a16:creationId xmlns:a16="http://schemas.microsoft.com/office/drawing/2014/main" id="{96ED6DE6-5CEC-48F2-888C-73AFAF099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3644752"/>
            <a:ext cx="533400"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9680" name="Group 32">
            <a:extLst>
              <a:ext uri="{FF2B5EF4-FFF2-40B4-BE49-F238E27FC236}">
                <a16:creationId xmlns:a16="http://schemas.microsoft.com/office/drawing/2014/main" id="{A3329094-D5B4-47B8-B142-AFD814BF1294}"/>
              </a:ext>
            </a:extLst>
          </p:cNvPr>
          <p:cNvGraphicFramePr>
            <a:graphicFrameLocks noGrp="1"/>
          </p:cNvGraphicFramePr>
          <p:nvPr>
            <p:extLst>
              <p:ext uri="{D42A27DB-BD31-4B8C-83A1-F6EECF244321}">
                <p14:modId xmlns:p14="http://schemas.microsoft.com/office/powerpoint/2010/main" val="2125194276"/>
              </p:ext>
            </p:extLst>
          </p:nvPr>
        </p:nvGraphicFramePr>
        <p:xfrm>
          <a:off x="322263" y="2925242"/>
          <a:ext cx="8499475" cy="2810247"/>
        </p:xfrm>
        <a:graphic>
          <a:graphicData uri="http://schemas.openxmlformats.org/drawingml/2006/table">
            <a:tbl>
              <a:tblPr/>
              <a:tblGrid>
                <a:gridCol w="1949814">
                  <a:extLst>
                    <a:ext uri="{9D8B030D-6E8A-4147-A177-3AD203B41FA5}">
                      <a16:colId xmlns:a16="http://schemas.microsoft.com/office/drawing/2014/main" val="20000"/>
                    </a:ext>
                  </a:extLst>
                </a:gridCol>
                <a:gridCol w="6549661">
                  <a:extLst>
                    <a:ext uri="{9D8B030D-6E8A-4147-A177-3AD203B41FA5}">
                      <a16:colId xmlns:a16="http://schemas.microsoft.com/office/drawing/2014/main" val="20001"/>
                    </a:ext>
                  </a:extLst>
                </a:gridCol>
              </a:tblGrid>
              <a:tr h="281024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1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9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语法与规则</a:t>
                      </a:r>
                      <a:endParaRPr kumimoji="0" lang="zh-CN" altLang="en-US" sz="3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91457" marR="9145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9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endParaRPr>
                    </a:p>
                  </a:txBody>
                  <a:tcPr marL="91457" marR="91457"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8686" name="Rectangle 34">
            <a:extLst>
              <a:ext uri="{FF2B5EF4-FFF2-40B4-BE49-F238E27FC236}">
                <a16:creationId xmlns:a16="http://schemas.microsoft.com/office/drawing/2014/main" id="{F4A2127C-5A10-453A-8448-D6CC3A17D6BB}"/>
              </a:ext>
            </a:extLst>
          </p:cNvPr>
          <p:cNvSpPr>
            <a:spLocks noChangeArrowheads="1"/>
          </p:cNvSpPr>
          <p:nvPr/>
        </p:nvSpPr>
        <p:spPr bwMode="auto">
          <a:xfrm>
            <a:off x="539750" y="5262414"/>
            <a:ext cx="820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B86A83A5-DFA8-466F-A9F2-C71C6FF37E82}"/>
              </a:ext>
            </a:extLst>
          </p:cNvPr>
          <p:cNvSpPr>
            <a:spLocks noGrp="1" noChangeArrowheads="1"/>
          </p:cNvSpPr>
          <p:nvPr>
            <p:ph type="body" idx="1"/>
          </p:nvPr>
        </p:nvSpPr>
        <p:spPr>
          <a:xfrm>
            <a:off x="457200" y="404813"/>
            <a:ext cx="8229600" cy="5721350"/>
          </a:xfrm>
        </p:spPr>
        <p:txBody>
          <a:bodyPr/>
          <a:lstStyle/>
          <a:p>
            <a:pPr eaLnBrk="1" hangingPunct="1">
              <a:lnSpc>
                <a:spcPct val="90000"/>
              </a:lnSpc>
              <a:buFontTx/>
              <a:buNone/>
            </a:pPr>
            <a:endParaRPr lang="en-US" altLang="zh-CN" sz="2400" b="1"/>
          </a:p>
          <a:p>
            <a:pPr eaLnBrk="1" hangingPunct="1">
              <a:lnSpc>
                <a:spcPct val="90000"/>
              </a:lnSpc>
              <a:buFont typeface="Wingdings" panose="05000000000000000000" pitchFamily="2" charset="2"/>
              <a:buChar char="Ø"/>
            </a:pPr>
            <a:r>
              <a:rPr lang="zh-CN" altLang="en-US" sz="2400" b="1"/>
              <a:t>当把级别低的变量值赋给级别高的变量时，系统自动完成数据类型转换，如</a:t>
            </a:r>
            <a:r>
              <a:rPr lang="en-US" altLang="zh-CN" sz="2400" b="1"/>
              <a:t>int</a:t>
            </a:r>
            <a:r>
              <a:rPr lang="zh-CN" altLang="en-US" sz="2400" b="1"/>
              <a:t>型转换成</a:t>
            </a:r>
            <a:r>
              <a:rPr lang="en-US" altLang="zh-CN" sz="2400" b="1"/>
              <a:t>long</a:t>
            </a:r>
            <a:r>
              <a:rPr lang="zh-CN" altLang="en-US" sz="2400" b="1"/>
              <a:t>型，</a:t>
            </a:r>
            <a:r>
              <a:rPr lang="zh-CN" altLang="en-US" sz="2400" b="1">
                <a:solidFill>
                  <a:srgbClr val="0000CC"/>
                </a:solidFill>
              </a:rPr>
              <a:t>隐性转换</a:t>
            </a:r>
            <a:r>
              <a:rPr lang="zh-CN" altLang="en-US" sz="2400" b="1"/>
              <a:t>。</a:t>
            </a:r>
          </a:p>
          <a:p>
            <a:pPr eaLnBrk="1" hangingPunct="1">
              <a:lnSpc>
                <a:spcPct val="90000"/>
              </a:lnSpc>
              <a:buFontTx/>
              <a:buNone/>
            </a:pPr>
            <a:r>
              <a:rPr lang="zh-CN" altLang="en-US" sz="2400" b="1"/>
              <a:t>	</a:t>
            </a:r>
            <a:r>
              <a:rPr lang="en-US" altLang="zh-CN" sz="2400" b="1"/>
              <a:t>byte b;</a:t>
            </a:r>
          </a:p>
          <a:p>
            <a:pPr eaLnBrk="1" hangingPunct="1">
              <a:lnSpc>
                <a:spcPct val="90000"/>
              </a:lnSpc>
              <a:buFontTx/>
              <a:buNone/>
            </a:pPr>
            <a:r>
              <a:rPr lang="en-US" altLang="zh-CN" sz="2400" b="1"/>
              <a:t>	int i=b;</a:t>
            </a:r>
          </a:p>
          <a:p>
            <a:pPr eaLnBrk="1" hangingPunct="1">
              <a:lnSpc>
                <a:spcPct val="90000"/>
              </a:lnSpc>
              <a:buFontTx/>
              <a:buNone/>
            </a:pPr>
            <a:r>
              <a:rPr lang="en-US" altLang="zh-CN" sz="2400" b="1"/>
              <a:t>	long l=b;</a:t>
            </a:r>
          </a:p>
          <a:p>
            <a:pPr eaLnBrk="1" hangingPunct="1">
              <a:lnSpc>
                <a:spcPct val="90000"/>
              </a:lnSpc>
              <a:buFontTx/>
              <a:buNone/>
            </a:pPr>
            <a:r>
              <a:rPr lang="en-US" altLang="zh-CN" sz="2400" b="1"/>
              <a:t>	float f=b;</a:t>
            </a:r>
          </a:p>
          <a:p>
            <a:pPr eaLnBrk="1" hangingPunct="1">
              <a:lnSpc>
                <a:spcPct val="90000"/>
              </a:lnSpc>
              <a:buFontTx/>
              <a:buNone/>
            </a:pPr>
            <a:r>
              <a:rPr lang="en-US" altLang="zh-CN" sz="2400" b="1"/>
              <a:t>	double d=b;</a:t>
            </a:r>
          </a:p>
          <a:p>
            <a:pPr eaLnBrk="1" hangingPunct="1">
              <a:lnSpc>
                <a:spcPct val="90000"/>
              </a:lnSpc>
              <a:buFontTx/>
              <a:buNone/>
            </a:pPr>
            <a:endParaRPr lang="en-US" altLang="zh-CN" sz="2400" b="1"/>
          </a:p>
          <a:p>
            <a:pPr eaLnBrk="1" hangingPunct="1">
              <a:lnSpc>
                <a:spcPct val="90000"/>
              </a:lnSpc>
              <a:buFont typeface="Wingdings" panose="05000000000000000000" pitchFamily="2" charset="2"/>
              <a:buChar char="Ø"/>
            </a:pPr>
            <a:r>
              <a:rPr lang="zh-CN" altLang="en-US" sz="2400" b="1"/>
              <a:t>如果低级类型为</a:t>
            </a:r>
            <a:r>
              <a:rPr lang="en-US" altLang="zh-CN" sz="2400" b="1"/>
              <a:t>char</a:t>
            </a:r>
            <a:r>
              <a:rPr lang="zh-CN" altLang="en-US" sz="2400" b="1"/>
              <a:t>型，向高级类型（整型）转换时，会转换为对应</a:t>
            </a:r>
            <a:r>
              <a:rPr lang="en-US" altLang="zh-CN" sz="2400" b="1"/>
              <a:t>ASCII</a:t>
            </a:r>
            <a:r>
              <a:rPr lang="zh-CN" altLang="en-US" sz="2400" b="1"/>
              <a:t>码值。</a:t>
            </a:r>
            <a:endParaRPr lang="en-US" altLang="zh-CN" sz="2400" b="1"/>
          </a:p>
          <a:p>
            <a:pPr marL="0" indent="0" eaLnBrk="1" hangingPunct="1">
              <a:lnSpc>
                <a:spcPct val="90000"/>
              </a:lnSpc>
              <a:buNone/>
            </a:pPr>
            <a:r>
              <a:rPr lang="en-US" altLang="zh-CN" sz="2400" b="1"/>
              <a:t>    </a:t>
            </a:r>
            <a:r>
              <a:rPr lang="zh-CN" altLang="en-US" sz="2000" b="1"/>
              <a:t>例如：</a:t>
            </a:r>
            <a:r>
              <a:rPr lang="en-US" altLang="zh-CN" sz="2000" b="1"/>
              <a:t>char c=‘c’; </a:t>
            </a:r>
          </a:p>
          <a:p>
            <a:pPr eaLnBrk="1" hangingPunct="1">
              <a:lnSpc>
                <a:spcPct val="90000"/>
              </a:lnSpc>
              <a:buFontTx/>
              <a:buNone/>
            </a:pPr>
            <a:r>
              <a:rPr lang="en-US" altLang="zh-CN" sz="2000" b="1"/>
              <a:t> 	           int i=c;     // i=99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a:extLst>
              <a:ext uri="{FF2B5EF4-FFF2-40B4-BE49-F238E27FC236}">
                <a16:creationId xmlns:a16="http://schemas.microsoft.com/office/drawing/2014/main" id="{505718EB-8F81-4FE9-AF7C-8F1AEE87F4A7}"/>
              </a:ext>
            </a:extLst>
          </p:cNvPr>
          <p:cNvSpPr>
            <a:spLocks noGrp="1" noChangeArrowheads="1"/>
          </p:cNvSpPr>
          <p:nvPr>
            <p:ph type="body" idx="1"/>
          </p:nvPr>
        </p:nvSpPr>
        <p:spPr>
          <a:xfrm>
            <a:off x="468313" y="260350"/>
            <a:ext cx="8208143" cy="6481763"/>
          </a:xfrm>
        </p:spPr>
        <p:txBody>
          <a:bodyPr/>
          <a:lstStyle/>
          <a:p>
            <a:pPr marL="0" indent="0" eaLnBrk="1" hangingPunct="1">
              <a:spcBef>
                <a:spcPct val="0"/>
              </a:spcBef>
              <a:buFontTx/>
              <a:buNone/>
              <a:defRPr/>
            </a:pPr>
            <a:r>
              <a:rPr lang="en-US" altLang="zh-CN" sz="2400" b="1" dirty="0"/>
              <a:t>3</a:t>
            </a:r>
            <a:r>
              <a:rPr lang="zh-CN" altLang="en-US" sz="2400" b="1" dirty="0"/>
              <a:t>．强制</a:t>
            </a:r>
            <a:r>
              <a:rPr lang="zh-CN" altLang="en-US" sz="2400" b="1"/>
              <a:t>类型转换</a:t>
            </a:r>
            <a:br>
              <a:rPr lang="zh-CN" altLang="en-US" sz="2400"/>
            </a:br>
            <a:endParaRPr lang="en-US" altLang="zh-CN" sz="2400"/>
          </a:p>
          <a:p>
            <a:pPr eaLnBrk="1" hangingPunct="1">
              <a:spcBef>
                <a:spcPct val="0"/>
              </a:spcBef>
              <a:buFont typeface="Wingdings" panose="05000000000000000000" pitchFamily="2" charset="2"/>
              <a:buChar char="Ø"/>
              <a:defRPr/>
            </a:pPr>
            <a:r>
              <a:rPr lang="zh-CN" altLang="en-US" sz="2400"/>
              <a:t>当</a:t>
            </a:r>
            <a:r>
              <a:rPr lang="zh-CN" altLang="en-US" sz="2400" dirty="0"/>
              <a:t>把级别高</a:t>
            </a:r>
            <a:r>
              <a:rPr lang="zh-CN" altLang="en-US" sz="2400"/>
              <a:t>的变量值</a:t>
            </a:r>
            <a:r>
              <a:rPr lang="zh-CN" altLang="en-US" sz="2400" dirty="0"/>
              <a:t>赋给级别低的变量时，必须使用</a:t>
            </a:r>
            <a:r>
              <a:rPr lang="zh-CN" altLang="en-US" sz="2400" b="1" dirty="0">
                <a:solidFill>
                  <a:srgbClr val="C00000"/>
                </a:solidFill>
              </a:rPr>
              <a:t>显式类型转换运算</a:t>
            </a:r>
            <a:r>
              <a:rPr lang="zh-CN" altLang="en-US" sz="2400" dirty="0"/>
              <a:t>。显示转换的格式： （类型名）要转换</a:t>
            </a:r>
            <a:r>
              <a:rPr lang="zh-CN" altLang="en-US" sz="2400"/>
              <a:t>的值。例如</a:t>
            </a:r>
            <a:r>
              <a:rPr lang="zh-CN" altLang="en-US" sz="2400" dirty="0"/>
              <a:t>：</a:t>
            </a:r>
            <a:br>
              <a:rPr lang="zh-CN" altLang="en-US" sz="2400" dirty="0"/>
            </a:br>
            <a:r>
              <a:rPr lang="zh-CN" altLang="en-US" sz="1800" dirty="0"/>
              <a:t>              </a:t>
            </a:r>
            <a:r>
              <a:rPr lang="en-US" altLang="zh-CN" sz="1800" b="1" dirty="0">
                <a:solidFill>
                  <a:schemeClr val="hlink"/>
                </a:solidFill>
              </a:rPr>
              <a:t>double pi = 3.1415926;</a:t>
            </a:r>
          </a:p>
          <a:p>
            <a:pPr marL="457200" lvl="1" indent="0" eaLnBrk="1" hangingPunct="1">
              <a:spcBef>
                <a:spcPct val="0"/>
              </a:spcBef>
              <a:buFontTx/>
              <a:buNone/>
              <a:defRPr/>
            </a:pPr>
            <a:r>
              <a:rPr lang="en-US" altLang="zh-CN" sz="1800" b="1">
                <a:solidFill>
                  <a:schemeClr val="hlink"/>
                </a:solidFill>
              </a:rPr>
              <a:t>            </a:t>
            </a:r>
            <a:r>
              <a:rPr lang="en-US" altLang="zh-CN" sz="1800" b="1" dirty="0">
                <a:solidFill>
                  <a:schemeClr val="hlink"/>
                </a:solidFill>
              </a:rPr>
              <a:t>int p = (int)pi;   //p=3</a:t>
            </a:r>
          </a:p>
          <a:p>
            <a:pPr eaLnBrk="1" hangingPunct="1">
              <a:lnSpc>
                <a:spcPct val="80000"/>
              </a:lnSpc>
              <a:buFontTx/>
              <a:buNone/>
              <a:defRPr/>
            </a:pPr>
            <a:endParaRPr lang="zh-CN" altLang="en-US" sz="1800" dirty="0"/>
          </a:p>
          <a:p>
            <a:pPr eaLnBrk="1" hangingPunct="1">
              <a:lnSpc>
                <a:spcPct val="80000"/>
              </a:lnSpc>
              <a:buFontTx/>
              <a:buNone/>
              <a:defRPr/>
            </a:pPr>
            <a:r>
              <a:rPr lang="zh-CN" altLang="en-US" sz="1800" b="1" dirty="0"/>
              <a:t>	</a:t>
            </a:r>
            <a:r>
              <a:rPr lang="zh-CN" altLang="en-US" sz="1800" b="1"/>
              <a:t>	     </a:t>
            </a:r>
            <a:r>
              <a:rPr lang="en-US" altLang="zh-CN" sz="1800" b="1"/>
              <a:t>int</a:t>
            </a:r>
            <a:r>
              <a:rPr lang="en-US" altLang="zh-CN" sz="1800"/>
              <a:t> </a:t>
            </a:r>
            <a:r>
              <a:rPr lang="en-US" altLang="zh-CN" sz="1800" dirty="0" err="1"/>
              <a:t>i</a:t>
            </a:r>
            <a:r>
              <a:rPr lang="en-US" altLang="zh-CN" sz="1800" dirty="0"/>
              <a:t>=99;</a:t>
            </a:r>
          </a:p>
          <a:p>
            <a:pPr eaLnBrk="1" hangingPunct="1">
              <a:lnSpc>
                <a:spcPct val="80000"/>
              </a:lnSpc>
              <a:buFontTx/>
              <a:buNone/>
              <a:defRPr/>
            </a:pPr>
            <a:r>
              <a:rPr lang="en-US" altLang="zh-CN" sz="1800" dirty="0"/>
              <a:t>	</a:t>
            </a:r>
            <a:r>
              <a:rPr lang="en-US" altLang="zh-CN" sz="1800"/>
              <a:t>	     byte </a:t>
            </a:r>
            <a:r>
              <a:rPr lang="en-US" altLang="zh-CN" sz="1800" dirty="0"/>
              <a:t>b=(</a:t>
            </a:r>
            <a:r>
              <a:rPr lang="en-US" altLang="zh-CN" sz="1800"/>
              <a:t>byte) i</a:t>
            </a:r>
            <a:r>
              <a:rPr lang="en-US" altLang="zh-CN" sz="1800" dirty="0"/>
              <a:t>;</a:t>
            </a:r>
          </a:p>
          <a:p>
            <a:pPr eaLnBrk="1" hangingPunct="1">
              <a:lnSpc>
                <a:spcPct val="80000"/>
              </a:lnSpc>
              <a:buFontTx/>
              <a:buNone/>
              <a:defRPr/>
            </a:pPr>
            <a:r>
              <a:rPr lang="en-US" altLang="zh-CN" sz="1800" dirty="0"/>
              <a:t>	</a:t>
            </a:r>
            <a:r>
              <a:rPr lang="en-US" altLang="zh-CN" sz="1800"/>
              <a:t>	     char </a:t>
            </a:r>
            <a:r>
              <a:rPr lang="en-US" altLang="zh-CN" sz="1800" dirty="0"/>
              <a:t>c=(</a:t>
            </a:r>
            <a:r>
              <a:rPr lang="en-US" altLang="zh-CN" sz="1800"/>
              <a:t>char) i</a:t>
            </a:r>
            <a:r>
              <a:rPr lang="en-US" altLang="zh-CN" sz="1800" dirty="0"/>
              <a:t>;</a:t>
            </a:r>
          </a:p>
          <a:p>
            <a:pPr eaLnBrk="1" hangingPunct="1">
              <a:lnSpc>
                <a:spcPct val="80000"/>
              </a:lnSpc>
              <a:buFontTx/>
              <a:buNone/>
              <a:defRPr/>
            </a:pPr>
            <a:endParaRPr lang="en-US" altLang="zh-CN" sz="1800" dirty="0"/>
          </a:p>
          <a:p>
            <a:pPr eaLnBrk="1" hangingPunct="1">
              <a:lnSpc>
                <a:spcPct val="80000"/>
              </a:lnSpc>
              <a:buFont typeface="Wingdings" panose="05000000000000000000" pitchFamily="2" charset="2"/>
              <a:buChar char="Ø"/>
              <a:defRPr/>
            </a:pPr>
            <a:r>
              <a:rPr lang="zh-CN" altLang="en-US" sz="2400" b="1" dirty="0"/>
              <a:t>对于</a:t>
            </a:r>
            <a:r>
              <a:rPr lang="en-US" altLang="zh-CN" sz="2400" b="1" dirty="0" err="1"/>
              <a:t>byte,short,char</a:t>
            </a:r>
            <a:r>
              <a:rPr lang="zh-CN" altLang="en-US" sz="2400" b="1" dirty="0"/>
              <a:t>三种类型而言，他们是</a:t>
            </a:r>
            <a:r>
              <a:rPr lang="zh-CN" altLang="en-US" sz="2400" b="1" dirty="0">
                <a:solidFill>
                  <a:srgbClr val="0000CC"/>
                </a:solidFill>
              </a:rPr>
              <a:t>平级的</a:t>
            </a:r>
            <a:r>
              <a:rPr lang="zh-CN" altLang="en-US" sz="2400" b="1" dirty="0"/>
              <a:t>，因此不能相互自动转换，可以使用下述的强制类型转换</a:t>
            </a:r>
            <a:r>
              <a:rPr lang="zh-CN" altLang="en-US" sz="2400" dirty="0"/>
              <a:t> </a:t>
            </a:r>
            <a:endParaRPr lang="zh-CN" altLang="en-US" sz="2400" b="1" dirty="0"/>
          </a:p>
          <a:p>
            <a:pPr eaLnBrk="1" hangingPunct="1">
              <a:lnSpc>
                <a:spcPct val="80000"/>
              </a:lnSpc>
              <a:buFontTx/>
              <a:buNone/>
              <a:defRPr/>
            </a:pPr>
            <a:r>
              <a:rPr lang="zh-CN" altLang="en-US" sz="2400" b="1" dirty="0"/>
              <a:t>		</a:t>
            </a:r>
            <a:r>
              <a:rPr lang="en-US" altLang="zh-CN" sz="2400" b="1" dirty="0"/>
              <a:t>short </a:t>
            </a:r>
            <a:r>
              <a:rPr lang="en-US" altLang="zh-CN" sz="2400" b="1" dirty="0" err="1"/>
              <a:t>i</a:t>
            </a:r>
            <a:r>
              <a:rPr lang="en-US" altLang="zh-CN" sz="2400" b="1" dirty="0"/>
              <a:t>=99;</a:t>
            </a:r>
          </a:p>
          <a:p>
            <a:pPr eaLnBrk="1" hangingPunct="1">
              <a:lnSpc>
                <a:spcPct val="80000"/>
              </a:lnSpc>
              <a:buFontTx/>
              <a:buNone/>
              <a:defRPr/>
            </a:pPr>
            <a:r>
              <a:rPr lang="en-US" altLang="zh-CN" sz="2400" b="1" dirty="0"/>
              <a:t>		char c=(</a:t>
            </a:r>
            <a:r>
              <a:rPr lang="en-US" altLang="zh-CN" sz="2400" b="1"/>
              <a:t>char) i</a:t>
            </a:r>
            <a:r>
              <a:rPr lang="en-US" altLang="zh-CN" sz="2400"/>
              <a:t>     // </a:t>
            </a:r>
            <a:r>
              <a:rPr lang="en-US" altLang="zh-CN" sz="2400" dirty="0"/>
              <a:t>c=‘c’</a:t>
            </a:r>
          </a:p>
          <a:p>
            <a:pPr eaLnBrk="1" hangingPunct="1">
              <a:lnSpc>
                <a:spcPct val="80000"/>
              </a:lnSpc>
              <a:buFontTx/>
              <a:buNone/>
              <a:defRPr/>
            </a:pPr>
            <a:endParaRPr lang="en-US" altLang="zh-CN" sz="2400" dirty="0"/>
          </a:p>
          <a:p>
            <a:pPr eaLnBrk="1" hangingPunct="1">
              <a:lnSpc>
                <a:spcPct val="80000"/>
              </a:lnSpc>
              <a:buFont typeface="Wingdings" panose="05000000000000000000" pitchFamily="2" charset="2"/>
              <a:buChar char="Ø"/>
              <a:defRPr/>
            </a:pPr>
            <a:r>
              <a:rPr lang="en-US" altLang="zh-CN" sz="2400" dirty="0" err="1"/>
              <a:t>byte,short,</a:t>
            </a:r>
            <a:r>
              <a:rPr lang="en-US" altLang="zh-CN" sz="2400" b="1" dirty="0" err="1"/>
              <a:t>int</a:t>
            </a:r>
            <a:r>
              <a:rPr lang="zh-CN" altLang="en-US" sz="2400" dirty="0"/>
              <a:t>三种类型都是整型，因此如果操作整型数据时，最好统一使用</a:t>
            </a:r>
            <a:r>
              <a:rPr lang="en-US" altLang="zh-CN" sz="2400" b="1" dirty="0"/>
              <a:t>int</a:t>
            </a:r>
            <a:r>
              <a:rPr lang="zh-CN" altLang="en-US" sz="2400" dirty="0"/>
              <a:t>型。</a:t>
            </a:r>
            <a:br>
              <a:rPr lang="zh-CN" altLang="en-US" sz="2400" dirty="0"/>
            </a:br>
            <a:endParaRPr lang="zh-CN" altLang="en-US" sz="2400" dirty="0"/>
          </a:p>
          <a:p>
            <a:pPr eaLnBrk="1" hangingPunct="1">
              <a:lnSpc>
                <a:spcPct val="80000"/>
              </a:lnSpc>
              <a:buFontTx/>
              <a:buNone/>
              <a:defRPr/>
            </a:pPr>
            <a:endParaRPr lang="en-US" altLang="zh-C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2507C3D-5AFD-4A28-B296-37449D32DEA8}"/>
              </a:ext>
            </a:extLst>
          </p:cNvPr>
          <p:cNvSpPr>
            <a:spLocks noGrp="1" noChangeArrowheads="1"/>
          </p:cNvSpPr>
          <p:nvPr>
            <p:ph type="title"/>
          </p:nvPr>
        </p:nvSpPr>
        <p:spPr/>
        <p:txBody>
          <a:bodyPr/>
          <a:lstStyle/>
          <a:p>
            <a:pPr eaLnBrk="1" hangingPunct="1"/>
            <a:r>
              <a:rPr lang="en-US" altLang="zh-CN" sz="4000">
                <a:solidFill>
                  <a:srgbClr val="FF0066"/>
                </a:solidFill>
              </a:rPr>
              <a:t>2.1 </a:t>
            </a:r>
            <a:r>
              <a:rPr lang="zh-CN" altLang="en-US" sz="4000">
                <a:solidFill>
                  <a:srgbClr val="FF0066"/>
                </a:solidFill>
              </a:rPr>
              <a:t>标识符</a:t>
            </a:r>
          </a:p>
        </p:txBody>
      </p:sp>
      <p:sp>
        <p:nvSpPr>
          <p:cNvPr id="5123" name="Rectangle 3">
            <a:extLst>
              <a:ext uri="{FF2B5EF4-FFF2-40B4-BE49-F238E27FC236}">
                <a16:creationId xmlns:a16="http://schemas.microsoft.com/office/drawing/2014/main" id="{F2C13BA7-2C89-41D2-A6CC-270EE2A37632}"/>
              </a:ext>
            </a:extLst>
          </p:cNvPr>
          <p:cNvSpPr>
            <a:spLocks noGrp="1" noChangeArrowheads="1"/>
          </p:cNvSpPr>
          <p:nvPr>
            <p:ph type="body" idx="1"/>
          </p:nvPr>
        </p:nvSpPr>
        <p:spPr>
          <a:xfrm>
            <a:off x="328674" y="1417638"/>
            <a:ext cx="8486651" cy="5256212"/>
          </a:xfrm>
        </p:spPr>
        <p:txBody>
          <a:bodyPr/>
          <a:lstStyle/>
          <a:p>
            <a:pPr eaLnBrk="1" hangingPunct="1">
              <a:buClr>
                <a:schemeClr val="tx1"/>
              </a:buClr>
              <a:buFont typeface="Wingdings" panose="05000000000000000000" pitchFamily="2" charset="2"/>
              <a:buChar char="Ø"/>
            </a:pPr>
            <a:r>
              <a:rPr lang="zh-CN" altLang="en-US" sz="2200" b="1">
                <a:solidFill>
                  <a:srgbClr val="FF0000"/>
                </a:solidFill>
                <a:latin typeface="宋体" panose="02010600030101010101" pitchFamily="2" charset="-122"/>
              </a:rPr>
              <a:t>标识符</a:t>
            </a:r>
            <a:r>
              <a:rPr lang="zh-CN" altLang="en-US" sz="2200" b="1">
                <a:latin typeface="宋体" panose="02010600030101010101" pitchFamily="2" charset="-122"/>
              </a:rPr>
              <a:t>（</a:t>
            </a:r>
            <a:r>
              <a:rPr lang="en-US" altLang="zh-CN" sz="2200" b="1">
                <a:latin typeface="宋体" panose="02010600030101010101" pitchFamily="2" charset="-122"/>
              </a:rPr>
              <a:t>identifier</a:t>
            </a:r>
            <a:r>
              <a:rPr lang="zh-CN" altLang="en-US" sz="2200" b="1">
                <a:latin typeface="宋体" panose="02010600030101010101" pitchFamily="2" charset="-122"/>
              </a:rPr>
              <a:t>）</a:t>
            </a:r>
          </a:p>
          <a:p>
            <a:pPr eaLnBrk="1" hangingPunct="1">
              <a:buFontTx/>
              <a:buNone/>
            </a:pPr>
            <a:r>
              <a:rPr lang="zh-CN" altLang="en-US" sz="2200" b="1">
                <a:latin typeface="宋体" panose="02010600030101010101" pitchFamily="2" charset="-122"/>
              </a:rPr>
              <a:t>  对各种</a:t>
            </a:r>
            <a:r>
              <a:rPr lang="zh-CN" altLang="en-US" sz="2200" b="1">
                <a:solidFill>
                  <a:srgbClr val="0000CC"/>
                </a:solidFill>
                <a:latin typeface="宋体" panose="02010600030101010101" pitchFamily="2" charset="-122"/>
              </a:rPr>
              <a:t>变量，方法</a:t>
            </a:r>
            <a:r>
              <a:rPr lang="zh-CN" altLang="en-US" sz="2200" b="1">
                <a:latin typeface="宋体" panose="02010600030101010101" pitchFamily="2" charset="-122"/>
              </a:rPr>
              <a:t>和</a:t>
            </a:r>
            <a:r>
              <a:rPr lang="zh-CN" altLang="en-US" sz="2200" b="1">
                <a:solidFill>
                  <a:srgbClr val="0000CC"/>
                </a:solidFill>
                <a:latin typeface="宋体" panose="02010600030101010101" pitchFamily="2" charset="-122"/>
              </a:rPr>
              <a:t>类</a:t>
            </a:r>
            <a:r>
              <a:rPr lang="zh-CN" altLang="en-US" sz="2200" b="1">
                <a:latin typeface="宋体" panose="02010600030101010101" pitchFamily="2" charset="-122"/>
              </a:rPr>
              <a:t>等要素命名时使用的字符序列。</a:t>
            </a:r>
            <a:endParaRPr lang="en-US" altLang="zh-CN" sz="2200" b="1">
              <a:latin typeface="宋体" panose="02010600030101010101" pitchFamily="2" charset="-122"/>
            </a:endParaRPr>
          </a:p>
          <a:p>
            <a:pPr eaLnBrk="1" hangingPunct="1">
              <a:buFontTx/>
              <a:buNone/>
            </a:pPr>
            <a:endParaRPr lang="zh-CN" altLang="en-US" sz="2200" b="1">
              <a:latin typeface="宋体" panose="02010600030101010101" pitchFamily="2" charset="-122"/>
            </a:endParaRPr>
          </a:p>
          <a:p>
            <a:pPr eaLnBrk="1" hangingPunct="1">
              <a:buFont typeface="Wingdings" panose="05000000000000000000" pitchFamily="2" charset="2"/>
              <a:buChar char="Ø"/>
            </a:pPr>
            <a:r>
              <a:rPr lang="en-US" altLang="zh-CN" sz="2200" b="1">
                <a:latin typeface="宋体" panose="02010600030101010101" pitchFamily="2" charset="-122"/>
              </a:rPr>
              <a:t>Java </a:t>
            </a:r>
            <a:r>
              <a:rPr lang="zh-CN" altLang="en-US" sz="2200" b="1">
                <a:latin typeface="宋体" panose="02010600030101010101" pitchFamily="2" charset="-122"/>
              </a:rPr>
              <a:t>标识符命名规则：</a:t>
            </a:r>
          </a:p>
          <a:p>
            <a:pPr eaLnBrk="1" hangingPunct="1"/>
            <a:r>
              <a:rPr lang="zh-CN" altLang="en-US" sz="2200" b="1">
                <a:latin typeface="宋体" panose="02010600030101010101" pitchFamily="2" charset="-122"/>
              </a:rPr>
              <a:t>标识符由字母、下划线“</a:t>
            </a:r>
            <a:r>
              <a:rPr lang="en-US" altLang="zh-CN" sz="2200" b="1">
                <a:latin typeface="宋体" panose="02010600030101010101" pitchFamily="2" charset="-122"/>
              </a:rPr>
              <a:t>_”</a:t>
            </a:r>
            <a:r>
              <a:rPr lang="zh-CN" altLang="en-US" sz="2200" b="1">
                <a:latin typeface="宋体" panose="02010600030101010101" pitchFamily="2" charset="-122"/>
              </a:rPr>
              <a:t>、美元符号”</a:t>
            </a:r>
            <a:r>
              <a:rPr lang="en-US" altLang="zh-CN" sz="2200" b="1">
                <a:latin typeface="宋体" panose="02010600030101010101" pitchFamily="2" charset="-122"/>
              </a:rPr>
              <a:t>$”</a:t>
            </a:r>
            <a:r>
              <a:rPr lang="zh-CN" altLang="en-US" sz="2200" b="1">
                <a:latin typeface="宋体" panose="02010600030101010101" pitchFamily="2" charset="-122"/>
              </a:rPr>
              <a:t>和数字组成</a:t>
            </a:r>
          </a:p>
          <a:p>
            <a:pPr eaLnBrk="1" hangingPunct="1"/>
            <a:r>
              <a:rPr lang="zh-CN" altLang="en-US" sz="2200" b="1">
                <a:latin typeface="宋体" panose="02010600030101010101" pitchFamily="2" charset="-122"/>
              </a:rPr>
              <a:t>标识符</a:t>
            </a:r>
            <a:r>
              <a:rPr lang="zh-CN" altLang="en-US" sz="2200" b="1">
                <a:solidFill>
                  <a:srgbClr val="0000CC"/>
                </a:solidFill>
                <a:latin typeface="宋体" panose="02010600030101010101" pitchFamily="2" charset="-122"/>
              </a:rPr>
              <a:t>不能用数字开头</a:t>
            </a:r>
          </a:p>
          <a:p>
            <a:pPr eaLnBrk="1" hangingPunct="1"/>
            <a:r>
              <a:rPr lang="zh-CN" altLang="en-US" sz="2200" b="1">
                <a:latin typeface="宋体" panose="02010600030101010101" pitchFamily="2" charset="-122"/>
              </a:rPr>
              <a:t>标识符中的字母是区分大小写的，长度无限制。</a:t>
            </a:r>
          </a:p>
          <a:p>
            <a:pPr eaLnBrk="1" hangingPunct="1"/>
            <a:r>
              <a:rPr lang="en-US" altLang="zh-CN" sz="2200" b="1">
                <a:latin typeface="宋体" panose="02010600030101010101" pitchFamily="2" charset="-122"/>
              </a:rPr>
              <a:t>Java</a:t>
            </a:r>
            <a:r>
              <a:rPr lang="zh-CN" altLang="en-US" sz="2200" b="1">
                <a:latin typeface="宋体" panose="02010600030101010101" pitchFamily="2" charset="-122"/>
              </a:rPr>
              <a:t>的标识符选取尽量“见名知意”其不能与</a:t>
            </a:r>
            <a:r>
              <a:rPr lang="en-US" altLang="zh-CN" sz="2200" b="1">
                <a:latin typeface="宋体" panose="02010600030101010101" pitchFamily="2" charset="-122"/>
              </a:rPr>
              <a:t>Java</a:t>
            </a:r>
            <a:r>
              <a:rPr lang="zh-CN" altLang="en-US" sz="2200" b="1">
                <a:latin typeface="宋体" panose="02010600030101010101" pitchFamily="2" charset="-122"/>
              </a:rPr>
              <a:t>的关键字重名。</a:t>
            </a:r>
            <a:endParaRPr lang="en-US" altLang="zh-CN" sz="2200" b="1">
              <a:latin typeface="宋体" panose="02010600030101010101" pitchFamily="2" charset="-122"/>
            </a:endParaRPr>
          </a:p>
          <a:p>
            <a:pPr eaLnBrk="1" hangingPunct="1"/>
            <a:endParaRPr lang="zh-CN" altLang="en-US" sz="2200" b="1">
              <a:latin typeface="宋体" panose="02010600030101010101" pitchFamily="2" charset="-122"/>
            </a:endParaRPr>
          </a:p>
          <a:p>
            <a:pPr eaLnBrk="1" hangingPunct="1">
              <a:buFont typeface="Wingdings" panose="05000000000000000000" pitchFamily="2" charset="2"/>
              <a:buChar char="Ø"/>
            </a:pPr>
            <a:r>
              <a:rPr lang="zh-CN" altLang="en-US" sz="2200" b="1">
                <a:latin typeface="宋体" panose="02010600030101010101" pitchFamily="2" charset="-122"/>
              </a:rPr>
              <a:t>例如：</a:t>
            </a:r>
          </a:p>
          <a:p>
            <a:pPr eaLnBrk="1" hangingPunct="1">
              <a:buFontTx/>
              <a:buNone/>
            </a:pPr>
            <a:r>
              <a:rPr lang="en-US" altLang="zh-CN" sz="2200" b="1">
                <a:latin typeface="宋体" panose="02010600030101010101" pitchFamily="2" charset="-122"/>
              </a:rPr>
              <a:t>identifier,userName,User_Name,_sys_val,$change</a:t>
            </a:r>
            <a:r>
              <a:rPr lang="zh-CN" altLang="en-US" sz="2200" b="1">
                <a:latin typeface="宋体" panose="02010600030101010101" pitchFamily="2" charset="-122"/>
              </a:rPr>
              <a:t>，</a:t>
            </a:r>
            <a:r>
              <a:rPr lang="en-US" altLang="zh-CN" sz="2200" b="1">
                <a:latin typeface="宋体" panose="02010600030101010101" pitchFamily="2" charset="-122"/>
              </a:rPr>
              <a:t>_983 </a:t>
            </a:r>
            <a:r>
              <a:rPr lang="zh-CN" altLang="en-US" sz="2200" b="1">
                <a:latin typeface="宋体" panose="02010600030101010101" pitchFamily="2" charset="-122"/>
              </a:rPr>
              <a:t>为合法的标识符，</a:t>
            </a:r>
          </a:p>
          <a:p>
            <a:pPr eaLnBrk="1" hangingPunct="1">
              <a:buFontTx/>
              <a:buNone/>
            </a:pPr>
            <a:r>
              <a:rPr lang="zh-CN" altLang="en-US" sz="2200" b="1">
                <a:latin typeface="宋体" panose="02010600030101010101" pitchFamily="2" charset="-122"/>
              </a:rPr>
              <a:t>而</a:t>
            </a:r>
            <a:r>
              <a:rPr lang="en-US" altLang="zh-CN" sz="2200" b="1">
                <a:latin typeface="宋体" panose="02010600030101010101" pitchFamily="2" charset="-122"/>
              </a:rPr>
              <a:t>2mail</a:t>
            </a:r>
            <a:r>
              <a:rPr lang="zh-CN" altLang="en-US" sz="2200" b="1">
                <a:latin typeface="宋体" panose="02010600030101010101" pitchFamily="2" charset="-122"/>
              </a:rPr>
              <a:t>，</a:t>
            </a:r>
            <a:r>
              <a:rPr lang="en-US" altLang="zh-CN" sz="2200" b="1">
                <a:latin typeface="宋体" panose="02010600030101010101" pitchFamily="2" charset="-122"/>
              </a:rPr>
              <a:t>room</a:t>
            </a:r>
            <a:r>
              <a:rPr lang="zh-CN" altLang="en-US" sz="2200" b="1">
                <a:latin typeface="宋体" panose="02010600030101010101" pitchFamily="2" charset="-122"/>
              </a:rPr>
              <a:t>＃，</a:t>
            </a:r>
            <a:r>
              <a:rPr lang="en-US" altLang="zh-CN" sz="2200" b="1">
                <a:latin typeface="宋体" panose="02010600030101010101" pitchFamily="2" charset="-122"/>
              </a:rPr>
              <a:t>class</a:t>
            </a:r>
            <a:r>
              <a:rPr lang="zh-CN" altLang="en-US" sz="2200" b="1">
                <a:latin typeface="宋体" panose="02010600030101010101" pitchFamily="2" charset="-122"/>
              </a:rPr>
              <a:t>，</a:t>
            </a:r>
            <a:r>
              <a:rPr lang="en-US" altLang="zh-CN" sz="2200" b="1">
                <a:latin typeface="宋体" panose="02010600030101010101" pitchFamily="2" charset="-122"/>
              </a:rPr>
              <a:t>Hello World </a:t>
            </a:r>
            <a:r>
              <a:rPr lang="zh-CN" altLang="en-US" sz="2200" b="1">
                <a:latin typeface="宋体" panose="02010600030101010101" pitchFamily="2" charset="-122"/>
              </a:rPr>
              <a:t>为非法的标识符。</a:t>
            </a:r>
          </a:p>
          <a:p>
            <a:pPr eaLnBrk="1" hangingPunct="1">
              <a:buFontTx/>
              <a:buNone/>
            </a:pPr>
            <a:endParaRPr lang="en-US" altLang="zh-CN" sz="2200" b="1">
              <a:latin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BD16B4FF-FC8E-4BC4-B3FB-4866D129BEBA}"/>
              </a:ext>
            </a:extLst>
          </p:cNvPr>
          <p:cNvSpPr>
            <a:spLocks noGrp="1" noChangeArrowheads="1"/>
          </p:cNvSpPr>
          <p:nvPr>
            <p:ph type="body" idx="1"/>
          </p:nvPr>
        </p:nvSpPr>
        <p:spPr>
          <a:xfrm>
            <a:off x="0" y="0"/>
            <a:ext cx="9144000" cy="6858000"/>
          </a:xfrm>
        </p:spPr>
        <p:txBody>
          <a:bodyPr/>
          <a:lstStyle/>
          <a:p>
            <a:pPr eaLnBrk="1" hangingPunct="1">
              <a:lnSpc>
                <a:spcPct val="80000"/>
              </a:lnSpc>
              <a:buFontTx/>
              <a:buNone/>
            </a:pPr>
            <a:r>
              <a:rPr lang="en-US" altLang="zh-CN" sz="2400" b="1" dirty="0">
                <a:solidFill>
                  <a:srgbClr val="0000CC"/>
                </a:solidFill>
              </a:rPr>
              <a:t>public class</a:t>
            </a:r>
            <a:r>
              <a:rPr lang="en-US" altLang="zh-CN" sz="2400" b="1" dirty="0"/>
              <a:t> </a:t>
            </a:r>
            <a:r>
              <a:rPr lang="en-US" altLang="zh-CN" sz="2400" b="1" dirty="0" err="1"/>
              <a:t>TestConvert</a:t>
            </a:r>
            <a:r>
              <a:rPr lang="en-US" altLang="zh-CN" sz="2400" b="1" dirty="0"/>
              <a:t> {</a:t>
            </a:r>
          </a:p>
          <a:p>
            <a:pPr eaLnBrk="1" hangingPunct="1">
              <a:lnSpc>
                <a:spcPct val="80000"/>
              </a:lnSpc>
              <a:buFontTx/>
              <a:buNone/>
            </a:pPr>
            <a:r>
              <a:rPr lang="en-US" altLang="zh-CN" sz="2400" b="1" dirty="0"/>
              <a:t>    </a:t>
            </a:r>
            <a:r>
              <a:rPr lang="en-US" altLang="zh-CN" sz="2400" b="1" dirty="0">
                <a:solidFill>
                  <a:srgbClr val="0000CC"/>
                </a:solidFill>
              </a:rPr>
              <a:t>public static void</a:t>
            </a:r>
            <a:r>
              <a:rPr lang="en-US" altLang="zh-CN" sz="2400" b="1" dirty="0"/>
              <a:t> main(</a:t>
            </a:r>
            <a:r>
              <a:rPr lang="en-US" altLang="zh-CN" sz="2400" b="1" dirty="0">
                <a:solidFill>
                  <a:srgbClr val="FF0066"/>
                </a:solidFill>
              </a:rPr>
              <a:t>String</a:t>
            </a:r>
            <a:r>
              <a:rPr lang="en-US" altLang="zh-CN" sz="2400" b="1" dirty="0"/>
              <a:t> </a:t>
            </a:r>
            <a:r>
              <a:rPr lang="en-US" altLang="zh-CN" sz="2400" b="1" dirty="0" err="1"/>
              <a:t>arg</a:t>
            </a:r>
            <a:r>
              <a:rPr lang="en-US" altLang="zh-CN" sz="2400" b="1" dirty="0"/>
              <a:t>[]) {</a:t>
            </a:r>
          </a:p>
          <a:p>
            <a:pPr eaLnBrk="1" hangingPunct="1">
              <a:lnSpc>
                <a:spcPct val="80000"/>
              </a:lnSpc>
              <a:buFontTx/>
              <a:buNone/>
            </a:pPr>
            <a:r>
              <a:rPr lang="en-US" altLang="zh-CN" sz="2400" b="1" dirty="0"/>
              <a:t>        </a:t>
            </a:r>
            <a:r>
              <a:rPr lang="en-US" altLang="zh-CN" sz="2400" b="1" dirty="0">
                <a:solidFill>
                  <a:srgbClr val="0000CC"/>
                </a:solidFill>
              </a:rPr>
              <a:t>int</a:t>
            </a:r>
            <a:r>
              <a:rPr lang="en-US" altLang="zh-CN" sz="2400" b="1" dirty="0"/>
              <a:t> i1 = 123,  i2=456;</a:t>
            </a:r>
          </a:p>
          <a:p>
            <a:pPr eaLnBrk="1" hangingPunct="1">
              <a:lnSpc>
                <a:spcPct val="80000"/>
              </a:lnSpc>
              <a:buFontTx/>
              <a:buNone/>
            </a:pPr>
            <a:r>
              <a:rPr lang="en-US" altLang="zh-CN" sz="2400" b="1" dirty="0"/>
              <a:t>       </a:t>
            </a:r>
            <a:r>
              <a:rPr lang="en-US" altLang="zh-CN" sz="2400" b="1" dirty="0">
                <a:solidFill>
                  <a:srgbClr val="0000CC"/>
                </a:solidFill>
              </a:rPr>
              <a:t>double</a:t>
            </a:r>
            <a:r>
              <a:rPr lang="en-US" altLang="zh-CN" sz="2400" b="1" dirty="0"/>
              <a:t> d1 = (i1+i2)*1.2;  //</a:t>
            </a:r>
            <a:r>
              <a:rPr lang="zh-CN" altLang="en-US" sz="2400" b="1" dirty="0"/>
              <a:t>系统将转换为</a:t>
            </a:r>
            <a:r>
              <a:rPr lang="en-US" altLang="zh-CN" sz="2400" b="1" dirty="0"/>
              <a:t>double</a:t>
            </a:r>
            <a:r>
              <a:rPr lang="zh-CN" altLang="en-US" sz="2400" b="1" dirty="0"/>
              <a:t>型运算</a:t>
            </a:r>
          </a:p>
          <a:p>
            <a:pPr eaLnBrk="1" hangingPunct="1">
              <a:lnSpc>
                <a:spcPct val="80000"/>
              </a:lnSpc>
              <a:buFontTx/>
              <a:buNone/>
            </a:pPr>
            <a:r>
              <a:rPr lang="zh-CN" altLang="en-US" sz="2400" b="1" dirty="0"/>
              <a:t>        </a:t>
            </a:r>
            <a:r>
              <a:rPr lang="en-US" altLang="zh-CN" sz="2400" b="1" dirty="0">
                <a:solidFill>
                  <a:srgbClr val="0000CC"/>
                </a:solidFill>
              </a:rPr>
              <a:t>float</a:t>
            </a:r>
            <a:r>
              <a:rPr lang="en-US" altLang="zh-CN" sz="2400" b="1" dirty="0"/>
              <a:t> f1 = (</a:t>
            </a:r>
            <a:r>
              <a:rPr lang="en-US" altLang="zh-CN" sz="2400" b="1" dirty="0">
                <a:solidFill>
                  <a:srgbClr val="0000CC"/>
                </a:solidFill>
              </a:rPr>
              <a:t>float</a:t>
            </a:r>
            <a:r>
              <a:rPr lang="en-US" altLang="zh-CN" sz="2400" b="1" dirty="0"/>
              <a:t>)((i1+i2)*1.2);    //</a:t>
            </a:r>
            <a:r>
              <a:rPr lang="zh-CN" altLang="en-US" sz="2400" b="1" dirty="0"/>
              <a:t>需要加强制转换符</a:t>
            </a:r>
          </a:p>
          <a:p>
            <a:pPr eaLnBrk="1" hangingPunct="1">
              <a:lnSpc>
                <a:spcPct val="80000"/>
              </a:lnSpc>
              <a:buFontTx/>
              <a:buNone/>
            </a:pPr>
            <a:r>
              <a:rPr lang="zh-CN" altLang="en-US" sz="2400" b="1" dirty="0"/>
              <a:t>        </a:t>
            </a:r>
            <a:r>
              <a:rPr lang="en-US" altLang="zh-CN" sz="2400" b="1" dirty="0">
                <a:solidFill>
                  <a:srgbClr val="0000CC"/>
                </a:solidFill>
              </a:rPr>
              <a:t>byte</a:t>
            </a:r>
            <a:r>
              <a:rPr lang="en-US" altLang="zh-CN" sz="2400" b="1" dirty="0"/>
              <a:t> b1 = 67, b2=89;</a:t>
            </a:r>
          </a:p>
          <a:p>
            <a:pPr eaLnBrk="1" hangingPunct="1">
              <a:lnSpc>
                <a:spcPct val="80000"/>
              </a:lnSpc>
              <a:buFontTx/>
              <a:buNone/>
            </a:pPr>
            <a:r>
              <a:rPr lang="en-US" altLang="zh-CN" sz="2400" b="1" dirty="0"/>
              <a:t>	   </a:t>
            </a:r>
            <a:r>
              <a:rPr lang="en-US" altLang="zh-CN" sz="2400" b="1" dirty="0">
                <a:solidFill>
                  <a:srgbClr val="0000CC"/>
                </a:solidFill>
              </a:rPr>
              <a:t>byte</a:t>
            </a:r>
            <a:r>
              <a:rPr lang="en-US" altLang="zh-CN" sz="2400" b="1" dirty="0"/>
              <a:t> b3 = (</a:t>
            </a:r>
            <a:r>
              <a:rPr lang="en-US" altLang="zh-CN" sz="2400" b="1" dirty="0">
                <a:solidFill>
                  <a:srgbClr val="0000CC"/>
                </a:solidFill>
              </a:rPr>
              <a:t>byte</a:t>
            </a:r>
            <a:r>
              <a:rPr lang="en-US" altLang="zh-CN" sz="2400" b="1" dirty="0"/>
              <a:t>)(b1+b2);  //</a:t>
            </a:r>
            <a:r>
              <a:rPr lang="zh-CN" altLang="en-US" sz="2400" b="1" dirty="0"/>
              <a:t>系统将转换为</a:t>
            </a:r>
            <a:r>
              <a:rPr lang="en-US" altLang="zh-CN" sz="2400" b="1" dirty="0"/>
              <a:t>int</a:t>
            </a:r>
            <a:r>
              <a:rPr lang="zh-CN" altLang="en-US" sz="2400" b="1" dirty="0"/>
              <a:t>型运算，需要强制转换符</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(b3);  //b3=-100</a:t>
            </a:r>
          </a:p>
          <a:p>
            <a:pPr eaLnBrk="1" hangingPunct="1">
              <a:lnSpc>
                <a:spcPct val="80000"/>
              </a:lnSpc>
              <a:buFontTx/>
              <a:buNone/>
            </a:pPr>
            <a:r>
              <a:rPr lang="en-US" altLang="zh-CN" sz="2400" b="1" dirty="0"/>
              <a:t>        </a:t>
            </a:r>
            <a:r>
              <a:rPr lang="en-US" altLang="zh-CN" sz="2400" b="1" dirty="0">
                <a:solidFill>
                  <a:srgbClr val="0000CC"/>
                </a:solidFill>
              </a:rPr>
              <a:t>double</a:t>
            </a:r>
            <a:r>
              <a:rPr lang="en-US" altLang="zh-CN" sz="2400" b="1" dirty="0"/>
              <a:t> d2 = 1e200;</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f2 = (</a:t>
            </a:r>
            <a:r>
              <a:rPr lang="en-US" altLang="zh-CN" sz="2400" b="1" dirty="0">
                <a:solidFill>
                  <a:srgbClr val="0000CC"/>
                </a:solidFill>
              </a:rPr>
              <a:t>float</a:t>
            </a:r>
            <a:r>
              <a:rPr lang="en-US" altLang="zh-CN" sz="2400" b="1" dirty="0"/>
              <a:t>) d2;  //</a:t>
            </a:r>
            <a:r>
              <a:rPr lang="zh-CN" altLang="en-US" sz="2400" b="1" dirty="0"/>
              <a:t>会产生溢出</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(f2);  //Infinity</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f3 = 1.23f;  //</a:t>
            </a:r>
            <a:r>
              <a:rPr lang="zh-CN" altLang="en-US" sz="2400" b="1" dirty="0"/>
              <a:t>必须加</a:t>
            </a:r>
            <a:r>
              <a:rPr lang="en-US" altLang="zh-CN" sz="2400" b="1" dirty="0"/>
              <a:t>f</a:t>
            </a:r>
          </a:p>
          <a:p>
            <a:pPr eaLnBrk="1" hangingPunct="1">
              <a:lnSpc>
                <a:spcPct val="80000"/>
              </a:lnSpc>
              <a:buFontTx/>
              <a:buNone/>
            </a:pPr>
            <a:r>
              <a:rPr lang="en-US" altLang="zh-CN" sz="2400" b="1" dirty="0"/>
              <a:t>        </a:t>
            </a:r>
            <a:r>
              <a:rPr lang="en-US" altLang="zh-CN" sz="2400" b="1" dirty="0">
                <a:solidFill>
                  <a:srgbClr val="0000CC"/>
                </a:solidFill>
              </a:rPr>
              <a:t>long</a:t>
            </a:r>
            <a:r>
              <a:rPr lang="en-US" altLang="zh-CN" sz="2400" b="1" dirty="0"/>
              <a:t> l1 = 123, l2 = 30000000000L;  //</a:t>
            </a:r>
            <a:r>
              <a:rPr lang="zh-CN" altLang="en-US" sz="2400" b="1" dirty="0"/>
              <a:t>必须加</a:t>
            </a:r>
            <a:r>
              <a:rPr lang="en-US" altLang="zh-CN" sz="2400" b="1" dirty="0"/>
              <a:t>L</a:t>
            </a:r>
          </a:p>
          <a:p>
            <a:pPr eaLnBrk="1" hangingPunct="1">
              <a:lnSpc>
                <a:spcPct val="80000"/>
              </a:lnSpc>
              <a:buFontTx/>
              <a:buNone/>
            </a:pPr>
            <a:r>
              <a:rPr lang="en-US" altLang="zh-CN" sz="2400" b="1" dirty="0"/>
              <a:t>	    </a:t>
            </a:r>
            <a:r>
              <a:rPr lang="en-US" altLang="zh-CN" sz="2400" b="1" dirty="0">
                <a:solidFill>
                  <a:srgbClr val="0000CC"/>
                </a:solidFill>
              </a:rPr>
              <a:t>float</a:t>
            </a:r>
            <a:r>
              <a:rPr lang="en-US" altLang="zh-CN" sz="2400" b="1" dirty="0"/>
              <a:t> f = l1+l2+f3;  //</a:t>
            </a:r>
            <a:r>
              <a:rPr lang="zh-CN" altLang="en-US" sz="2400" b="1" dirty="0"/>
              <a:t>系统将转换为</a:t>
            </a:r>
            <a:r>
              <a:rPr lang="en-US" altLang="zh-CN" sz="2400" b="1" dirty="0"/>
              <a:t>float</a:t>
            </a:r>
            <a:r>
              <a:rPr lang="zh-CN" altLang="en-US" sz="2400" b="1" dirty="0"/>
              <a:t>型计算</a:t>
            </a:r>
          </a:p>
          <a:p>
            <a:pPr eaLnBrk="1" hangingPunct="1">
              <a:lnSpc>
                <a:spcPct val="80000"/>
              </a:lnSpc>
              <a:buFontTx/>
              <a:buNone/>
            </a:pPr>
            <a:r>
              <a:rPr lang="zh-CN" altLang="en-US" sz="2400" b="1" dirty="0"/>
              <a:t>        </a:t>
            </a:r>
            <a:r>
              <a:rPr lang="en-US" altLang="zh-CN" sz="2400" b="1" dirty="0">
                <a:solidFill>
                  <a:srgbClr val="0000CC"/>
                </a:solidFill>
              </a:rPr>
              <a:t>long</a:t>
            </a:r>
            <a:r>
              <a:rPr lang="en-US" altLang="zh-CN" sz="2400" b="1" dirty="0"/>
              <a:t> l = (</a:t>
            </a:r>
            <a:r>
              <a:rPr lang="en-US" altLang="zh-CN" sz="2400" b="1" dirty="0">
                <a:solidFill>
                  <a:srgbClr val="0000CC"/>
                </a:solidFill>
              </a:rPr>
              <a:t>long</a:t>
            </a:r>
            <a:r>
              <a:rPr lang="en-US" altLang="zh-CN" sz="2400" b="1" dirty="0"/>
              <a:t>) f;  //</a:t>
            </a:r>
            <a:r>
              <a:rPr lang="zh-CN" altLang="en-US" sz="2400" b="1" dirty="0"/>
              <a:t>强制转换会舍去小数部分（不是四舍五入）</a:t>
            </a:r>
          </a:p>
          <a:p>
            <a:pPr eaLnBrk="1" hangingPunct="1">
              <a:lnSpc>
                <a:spcPct val="80000"/>
              </a:lnSpc>
              <a:buFontTx/>
              <a:buNone/>
            </a:pPr>
            <a:r>
              <a:rPr lang="zh-CN" altLang="en-US" sz="2400" b="1" dirty="0"/>
              <a:t>       </a:t>
            </a:r>
            <a:r>
              <a:rPr lang="en-US" altLang="zh-CN" sz="2400" b="1" dirty="0" err="1">
                <a:solidFill>
                  <a:srgbClr val="FF0066"/>
                </a:solidFill>
              </a:rPr>
              <a:t>System</a:t>
            </a:r>
            <a:r>
              <a:rPr lang="en-US" altLang="zh-CN" sz="2400" b="1" dirty="0" err="1"/>
              <a:t>.out.println</a:t>
            </a:r>
            <a:r>
              <a:rPr lang="en-US" altLang="zh-CN" sz="2400" b="1" dirty="0"/>
              <a:t>(l);  //30000001024</a:t>
            </a:r>
          </a:p>
          <a:p>
            <a:pPr eaLnBrk="1" hangingPunct="1">
              <a:lnSpc>
                <a:spcPct val="80000"/>
              </a:lnSpc>
              <a:buFontTx/>
              <a:buNone/>
            </a:pPr>
            <a:r>
              <a:rPr lang="en-US" altLang="zh-CN" sz="2400" b="1" dirty="0"/>
              <a:t>    }</a:t>
            </a:r>
          </a:p>
          <a:p>
            <a:pPr eaLnBrk="1" hangingPunct="1">
              <a:lnSpc>
                <a:spcPct val="80000"/>
              </a:lnSpc>
              <a:buFontTx/>
              <a:buNone/>
            </a:pPr>
            <a:r>
              <a:rPr lang="en-US" altLang="zh-CN" sz="2400" b="1" dirty="0"/>
              <a:t>}</a:t>
            </a:r>
          </a:p>
          <a:p>
            <a:pPr eaLnBrk="1" hangingPunct="1">
              <a:lnSpc>
                <a:spcPct val="80000"/>
              </a:lnSpc>
              <a:buFontTx/>
              <a:buNone/>
            </a:pPr>
            <a:endParaRPr lang="en-US" altLang="zh-CN"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6D43F76-543A-42A4-8A29-013D254EAC2D}"/>
              </a:ext>
            </a:extLst>
          </p:cNvPr>
          <p:cNvSpPr>
            <a:spLocks noGrp="1" noChangeArrowheads="1"/>
          </p:cNvSpPr>
          <p:nvPr>
            <p:ph type="title"/>
          </p:nvPr>
        </p:nvSpPr>
        <p:spPr/>
        <p:txBody>
          <a:bodyPr/>
          <a:lstStyle/>
          <a:p>
            <a:pPr eaLnBrk="1" hangingPunct="1"/>
            <a:r>
              <a:rPr lang="en-US" altLang="zh-CN" sz="3600" dirty="0">
                <a:solidFill>
                  <a:srgbClr val="FF0066"/>
                </a:solidFill>
              </a:rPr>
              <a:t>2.6 </a:t>
            </a:r>
            <a:r>
              <a:rPr lang="zh-CN" altLang="en-US" sz="3600" dirty="0">
                <a:solidFill>
                  <a:srgbClr val="FF0066"/>
                </a:solidFill>
              </a:rPr>
              <a:t>运算符</a:t>
            </a:r>
          </a:p>
        </p:txBody>
      </p:sp>
      <p:sp>
        <p:nvSpPr>
          <p:cNvPr id="35843" name="Rectangle 3">
            <a:extLst>
              <a:ext uri="{FF2B5EF4-FFF2-40B4-BE49-F238E27FC236}">
                <a16:creationId xmlns:a16="http://schemas.microsoft.com/office/drawing/2014/main" id="{B573829F-4B51-47F0-AA7E-4258A686CBF7}"/>
              </a:ext>
            </a:extLst>
          </p:cNvPr>
          <p:cNvSpPr>
            <a:spLocks noGrp="1" noChangeArrowheads="1"/>
          </p:cNvSpPr>
          <p:nvPr>
            <p:ph type="body" idx="1"/>
          </p:nvPr>
        </p:nvSpPr>
        <p:spPr>
          <a:xfrm>
            <a:off x="0" y="1341438"/>
            <a:ext cx="8229600" cy="5516562"/>
          </a:xfrm>
        </p:spPr>
        <p:txBody>
          <a:bodyPr/>
          <a:lstStyle/>
          <a:p>
            <a:pPr lvl="1" eaLnBrk="1" hangingPunct="1">
              <a:lnSpc>
                <a:spcPct val="80000"/>
              </a:lnSpc>
              <a:buFont typeface="Wingdings" panose="05000000000000000000" pitchFamily="2" charset="2"/>
              <a:buChar char="Ø"/>
            </a:pPr>
            <a:r>
              <a:rPr lang="zh-CN" altLang="en-US" b="1"/>
              <a:t>对各种类型的数据进行加工的过程成为运算，表示各种不同运算的符号称为</a:t>
            </a:r>
            <a:r>
              <a:rPr lang="zh-CN" altLang="en-US" b="1">
                <a:solidFill>
                  <a:srgbClr val="C00000"/>
                </a:solidFill>
                <a:latin typeface="楷体" panose="02010609060101010101" pitchFamily="49" charset="-122"/>
                <a:ea typeface="楷体" panose="02010609060101010101" pitchFamily="49" charset="-122"/>
              </a:rPr>
              <a:t>运算符</a:t>
            </a:r>
            <a:r>
              <a:rPr lang="zh-CN" altLang="en-US" b="1"/>
              <a:t>，参与运算的数据称为操作数，按操作数的数目来分，可有：</a:t>
            </a:r>
            <a:br>
              <a:rPr lang="zh-CN" altLang="en-US" b="1"/>
            </a:br>
            <a:r>
              <a:rPr lang="zh-CN" altLang="en-US" b="1"/>
              <a:t>　　</a:t>
            </a:r>
            <a:r>
              <a:rPr lang="zh-CN" altLang="en-US"/>
              <a:t>◇ 一元运算符：＋＋，－－，＋，－</a:t>
            </a:r>
            <a:br>
              <a:rPr lang="zh-CN" altLang="en-US"/>
            </a:br>
            <a:r>
              <a:rPr lang="zh-CN" altLang="en-US"/>
              <a:t>　　◇ 二元运算符：＋，－，</a:t>
            </a:r>
            <a:r>
              <a:rPr lang="en-US" altLang="zh-CN"/>
              <a:t>&gt;</a:t>
            </a:r>
            <a:br>
              <a:rPr lang="en-US" altLang="zh-CN"/>
            </a:br>
            <a:r>
              <a:rPr lang="zh-CN" altLang="en-US"/>
              <a:t>　　◇ 三元运算符：？：</a:t>
            </a:r>
            <a:br>
              <a:rPr lang="zh-CN" altLang="en-US"/>
            </a:br>
            <a:br>
              <a:rPr lang="zh-CN" altLang="en-US" b="1"/>
            </a:br>
            <a:r>
              <a:rPr lang="zh-CN" altLang="en-US" b="1"/>
              <a:t>　　基本的运算符按功能划分，有下面几类：</a:t>
            </a:r>
          </a:p>
          <a:p>
            <a:pPr lvl="1" eaLnBrk="1" hangingPunct="1">
              <a:lnSpc>
                <a:spcPct val="80000"/>
              </a:lnSpc>
              <a:buFontTx/>
              <a:buNone/>
            </a:pPr>
            <a:r>
              <a:rPr lang="zh-CN" altLang="en-US" b="1"/>
              <a:t>		     ◇</a:t>
            </a:r>
            <a:r>
              <a:rPr lang="zh-CN" altLang="en-US"/>
              <a:t>赋值运算符</a:t>
            </a:r>
            <a:br>
              <a:rPr lang="zh-CN" altLang="en-US" b="1"/>
            </a:br>
            <a:r>
              <a:rPr lang="zh-CN" altLang="en-US" b="1"/>
              <a:t>       ◇</a:t>
            </a:r>
            <a:r>
              <a:rPr lang="zh-CN" altLang="en-US"/>
              <a:t>算术运算符</a:t>
            </a:r>
            <a:endParaRPr lang="zh-CN" altLang="en-US" b="1"/>
          </a:p>
          <a:p>
            <a:pPr lvl="1" eaLnBrk="1" hangingPunct="1">
              <a:lnSpc>
                <a:spcPct val="80000"/>
              </a:lnSpc>
              <a:buFontTx/>
              <a:buNone/>
            </a:pPr>
            <a:r>
              <a:rPr lang="zh-CN" altLang="en-US" b="1"/>
              <a:t>		     ◇</a:t>
            </a:r>
            <a:r>
              <a:rPr lang="zh-CN" altLang="en-US"/>
              <a:t>关系运算符</a:t>
            </a:r>
            <a:endParaRPr lang="zh-CN" altLang="en-US" b="1"/>
          </a:p>
          <a:p>
            <a:pPr lvl="1" eaLnBrk="1" hangingPunct="1">
              <a:lnSpc>
                <a:spcPct val="80000"/>
              </a:lnSpc>
              <a:buFontTx/>
              <a:buNone/>
            </a:pPr>
            <a:r>
              <a:rPr lang="zh-CN" altLang="en-US" b="1"/>
              <a:t>          ◇</a:t>
            </a:r>
            <a:r>
              <a:rPr lang="zh-CN" altLang="en-US"/>
              <a:t>逻辑运算符</a:t>
            </a:r>
            <a:endParaRPr lang="zh-CN" altLang="en-US" b="1"/>
          </a:p>
          <a:p>
            <a:pPr lvl="1" eaLnBrk="1" hangingPunct="1">
              <a:lnSpc>
                <a:spcPct val="80000"/>
              </a:lnSpc>
              <a:buFontTx/>
              <a:buNone/>
            </a:pPr>
            <a:r>
              <a:rPr lang="zh-CN" altLang="en-US" b="1"/>
              <a:t>	       ◇</a:t>
            </a:r>
            <a:r>
              <a:rPr lang="zh-CN" altLang="en-US"/>
              <a:t>位运算符</a:t>
            </a:r>
          </a:p>
          <a:p>
            <a:pPr lvl="1" eaLnBrk="1" hangingPunct="1">
              <a:lnSpc>
                <a:spcPct val="80000"/>
              </a:lnSpc>
              <a:buFontTx/>
              <a:buNone/>
            </a:pPr>
            <a:br>
              <a:rPr lang="zh-CN" altLang="en-US" b="1"/>
            </a:br>
            <a:endParaRPr lang="zh-CN" altLang="en-US" b="1"/>
          </a:p>
          <a:p>
            <a:pPr lvl="1" eaLnBrk="1" hangingPunct="1">
              <a:lnSpc>
                <a:spcPct val="80000"/>
              </a:lnSpc>
              <a:buFontTx/>
              <a:buNone/>
            </a:pPr>
            <a:r>
              <a:rPr lang="zh-CN" altLang="en-US" b="1"/>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EFCF727-D35C-4427-ACBF-C911C8D63FA6}"/>
              </a:ext>
            </a:extLst>
          </p:cNvPr>
          <p:cNvSpPr>
            <a:spLocks noGrp="1" noChangeArrowheads="1"/>
          </p:cNvSpPr>
          <p:nvPr>
            <p:ph type="title"/>
          </p:nvPr>
        </p:nvSpPr>
        <p:spPr>
          <a:xfrm>
            <a:off x="611188" y="620713"/>
            <a:ext cx="7772400" cy="792162"/>
          </a:xfrm>
        </p:spPr>
        <p:txBody>
          <a:bodyPr/>
          <a:lstStyle/>
          <a:p>
            <a:pPr eaLnBrk="1" hangingPunct="1"/>
            <a:r>
              <a:rPr lang="zh-CN" altLang="en-US" sz="3600">
                <a:solidFill>
                  <a:srgbClr val="FF0066"/>
                </a:solidFill>
              </a:rPr>
              <a:t>算术运算符</a:t>
            </a:r>
          </a:p>
        </p:txBody>
      </p:sp>
      <p:pic>
        <p:nvPicPr>
          <p:cNvPr id="37891" name="Picture 4">
            <a:extLst>
              <a:ext uri="{FF2B5EF4-FFF2-40B4-BE49-F238E27FC236}">
                <a16:creationId xmlns:a16="http://schemas.microsoft.com/office/drawing/2014/main" id="{0A331ABB-7C86-4075-A421-0E16B2CE074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F2C9090-0436-452E-97BD-F0667196B6FE}"/>
              </a:ext>
            </a:extLst>
          </p:cNvPr>
          <p:cNvSpPr>
            <a:spLocks noGrp="1" noChangeArrowheads="1"/>
          </p:cNvSpPr>
          <p:nvPr>
            <p:ph type="title"/>
          </p:nvPr>
        </p:nvSpPr>
        <p:spPr/>
        <p:txBody>
          <a:bodyPr/>
          <a:lstStyle/>
          <a:p>
            <a:pPr eaLnBrk="1" hangingPunct="1"/>
            <a:r>
              <a:rPr lang="zh-CN" altLang="en-US" sz="3600">
                <a:solidFill>
                  <a:srgbClr val="FF0066"/>
                </a:solidFill>
              </a:rPr>
              <a:t>算术运算符的注意问题</a:t>
            </a:r>
          </a:p>
        </p:txBody>
      </p:sp>
      <p:sp>
        <p:nvSpPr>
          <p:cNvPr id="435203" name="Rectangle 3">
            <a:extLst>
              <a:ext uri="{FF2B5EF4-FFF2-40B4-BE49-F238E27FC236}">
                <a16:creationId xmlns:a16="http://schemas.microsoft.com/office/drawing/2014/main" id="{9E9EAA60-BD1B-4CFF-B78A-FCCB2112D462}"/>
              </a:ext>
            </a:extLst>
          </p:cNvPr>
          <p:cNvSpPr>
            <a:spLocks noGrp="1" noChangeArrowheads="1"/>
          </p:cNvSpPr>
          <p:nvPr>
            <p:ph type="body" idx="1"/>
          </p:nvPr>
        </p:nvSpPr>
        <p:spPr>
          <a:xfrm>
            <a:off x="457200" y="1412875"/>
            <a:ext cx="8229600" cy="4713288"/>
          </a:xfrm>
        </p:spPr>
        <p:txBody>
          <a:bodyPr/>
          <a:lstStyle/>
          <a:p>
            <a:pPr eaLnBrk="1" hangingPunct="1">
              <a:lnSpc>
                <a:spcPct val="90000"/>
              </a:lnSpc>
              <a:defRPr/>
            </a:pPr>
            <a:r>
              <a:rPr lang="en-US" altLang="zh-CN" sz="2400" b="1" dirty="0"/>
              <a:t>“+”</a:t>
            </a:r>
            <a:r>
              <a:rPr lang="zh-CN" altLang="en-US" sz="2400" b="1" dirty="0"/>
              <a:t>除字符串相加功能外，</a:t>
            </a:r>
            <a:r>
              <a:rPr lang="zh-CN" altLang="en-US" sz="2400" b="1" dirty="0">
                <a:solidFill>
                  <a:srgbClr val="0000CC"/>
                </a:solidFill>
              </a:rPr>
              <a:t>还能把非字符串转换</a:t>
            </a:r>
            <a:r>
              <a:rPr lang="zh-CN" altLang="en-US" sz="2400" b="1">
                <a:solidFill>
                  <a:srgbClr val="0000CC"/>
                </a:solidFill>
              </a:rPr>
              <a:t>成字符串</a:t>
            </a:r>
            <a:r>
              <a:rPr lang="zh-CN" altLang="en-US" sz="2400" b="1"/>
              <a:t>；</a:t>
            </a:r>
            <a:r>
              <a:rPr lang="zh-CN" altLang="en-US" sz="2400" b="1" dirty="0"/>
              <a:t>当进行打印时无论何种类型，一律转为字符串进行；如：     </a:t>
            </a:r>
            <a:endParaRPr lang="en-US" altLang="zh-CN" sz="2400" b="1" dirty="0"/>
          </a:p>
          <a:p>
            <a:pPr marL="0" indent="0" eaLnBrk="1" hangingPunct="1">
              <a:lnSpc>
                <a:spcPct val="90000"/>
              </a:lnSpc>
              <a:buFontTx/>
              <a:buNone/>
              <a:defRPr/>
            </a:pPr>
            <a:r>
              <a:rPr lang="en-US" altLang="zh-CN" sz="2400" b="1" dirty="0"/>
              <a:t>          </a:t>
            </a:r>
            <a:r>
              <a:rPr lang="zh-CN" altLang="en-US" sz="2400" b="1" dirty="0"/>
              <a:t>“</a:t>
            </a:r>
            <a:r>
              <a:rPr lang="en-US" altLang="zh-CN" sz="2400" b="1" dirty="0"/>
              <a:t>x”+123;</a:t>
            </a:r>
            <a:r>
              <a:rPr lang="zh-CN" altLang="en-US" sz="2400" b="1" dirty="0"/>
              <a:t>的结果是“</a:t>
            </a:r>
            <a:r>
              <a:rPr lang="en-US" altLang="zh-CN" sz="2400" b="1" dirty="0"/>
              <a:t>x123” </a:t>
            </a:r>
            <a:r>
              <a:rPr lang="zh-CN" altLang="en-US" sz="2400" b="1" dirty="0"/>
              <a:t>；</a:t>
            </a:r>
          </a:p>
          <a:p>
            <a:pPr eaLnBrk="1" hangingPunct="1">
              <a:lnSpc>
                <a:spcPct val="90000"/>
              </a:lnSpc>
              <a:buFontTx/>
              <a:buNone/>
              <a:defRPr/>
            </a:pPr>
            <a:r>
              <a:rPr lang="zh-CN" altLang="en-US" sz="2400" b="1" dirty="0"/>
              <a:t>		 </a:t>
            </a:r>
            <a:r>
              <a:rPr lang="en-US" altLang="zh-CN" sz="2400" b="1" dirty="0" err="1"/>
              <a:t>int</a:t>
            </a:r>
            <a:r>
              <a:rPr lang="en-US" altLang="zh-CN" sz="2400" b="1" dirty="0"/>
              <a:t> c=1; </a:t>
            </a:r>
            <a:r>
              <a:rPr lang="en-US" altLang="zh-CN" sz="2400" b="1" dirty="0" err="1"/>
              <a:t>System.out.println</a:t>
            </a:r>
            <a:r>
              <a:rPr lang="en-US" altLang="zh-CN" sz="2400" b="1" dirty="0"/>
              <a:t>( c );</a:t>
            </a:r>
          </a:p>
          <a:p>
            <a:pPr eaLnBrk="1" hangingPunct="1">
              <a:lnSpc>
                <a:spcPct val="90000"/>
              </a:lnSpc>
              <a:buFontTx/>
              <a:buNone/>
              <a:defRPr/>
            </a:pPr>
            <a:endParaRPr lang="en-US" altLang="zh-CN" sz="2400" b="1" dirty="0"/>
          </a:p>
          <a:p>
            <a:pPr eaLnBrk="1" hangingPunct="1">
              <a:lnSpc>
                <a:spcPct val="90000"/>
              </a:lnSpc>
              <a:defRPr/>
            </a:pPr>
            <a:r>
              <a:rPr lang="zh-CN" altLang="en-US" sz="2400" b="1" dirty="0"/>
              <a:t>如果对负数取模，可以把模数负号忽略不记，如：</a:t>
            </a:r>
            <a:endParaRPr lang="en-US" altLang="zh-CN" sz="2400" b="1" dirty="0"/>
          </a:p>
          <a:p>
            <a:pPr marL="0" indent="0" eaLnBrk="1" hangingPunct="1">
              <a:lnSpc>
                <a:spcPct val="90000"/>
              </a:lnSpc>
              <a:buFontTx/>
              <a:buNone/>
              <a:defRPr/>
            </a:pPr>
            <a:r>
              <a:rPr lang="en-US" altLang="zh-CN" sz="2400" b="1" dirty="0"/>
              <a:t>            5%-2 = 1</a:t>
            </a:r>
            <a:r>
              <a:rPr lang="zh-CN" altLang="en-US" sz="2400" b="1" dirty="0"/>
              <a:t>。但被模数是负数就另当别论了。</a:t>
            </a:r>
          </a:p>
          <a:p>
            <a:pPr eaLnBrk="1" hangingPunct="1">
              <a:lnSpc>
                <a:spcPct val="90000"/>
              </a:lnSpc>
              <a:buFontTx/>
              <a:buNone/>
              <a:defRPr/>
            </a:pPr>
            <a:r>
              <a:rPr lang="zh-CN" altLang="en-US" sz="2400" b="1" dirty="0"/>
              <a:t>            </a:t>
            </a:r>
            <a:r>
              <a:rPr lang="en-US" altLang="zh-CN" sz="2400" b="1" dirty="0"/>
              <a:t>-5%2 = -1 </a:t>
            </a:r>
          </a:p>
          <a:p>
            <a:pPr eaLnBrk="1" hangingPunct="1">
              <a:lnSpc>
                <a:spcPct val="90000"/>
              </a:lnSpc>
              <a:buFontTx/>
              <a:buNone/>
              <a:defRPr/>
            </a:pPr>
            <a:endParaRPr lang="en-US" altLang="zh-CN" sz="2400" b="1" dirty="0"/>
          </a:p>
          <a:p>
            <a:pPr eaLnBrk="1" hangingPunct="1">
              <a:lnSpc>
                <a:spcPct val="90000"/>
              </a:lnSpc>
              <a:defRPr/>
            </a:pPr>
            <a:r>
              <a:rPr lang="zh-CN" altLang="en-US" sz="2400" b="1" dirty="0"/>
              <a:t>对于除号“</a:t>
            </a:r>
            <a:r>
              <a:rPr lang="en-US" altLang="zh-CN" sz="2400" b="1" dirty="0"/>
              <a:t>/”</a:t>
            </a:r>
            <a:r>
              <a:rPr lang="zh-CN" altLang="en-US" sz="2400" b="1" dirty="0"/>
              <a:t>，它的</a:t>
            </a:r>
            <a:r>
              <a:rPr lang="zh-CN" altLang="en-US" sz="2400" b="1" dirty="0">
                <a:solidFill>
                  <a:srgbClr val="0000CC"/>
                </a:solidFill>
              </a:rPr>
              <a:t>整数除和小数除是有区别的</a:t>
            </a:r>
            <a:r>
              <a:rPr lang="zh-CN" altLang="en-US" sz="2400" b="1" dirty="0"/>
              <a:t>：整数之间做除法时，只保留整数部分而舍弃小数</a:t>
            </a:r>
            <a:r>
              <a:rPr lang="zh-CN" altLang="en-US" sz="2400" b="1"/>
              <a:t>部分。</a:t>
            </a:r>
            <a:endParaRPr lang="en-US" altLang="zh-CN" sz="2400" b="1"/>
          </a:p>
          <a:p>
            <a:pPr eaLnBrk="1" hangingPunct="1">
              <a:lnSpc>
                <a:spcPct val="90000"/>
              </a:lnSpc>
              <a:defRPr/>
            </a:pPr>
            <a:r>
              <a:rPr lang="zh-CN" altLang="en-US" sz="800" b="1"/>
              <a:t> </a:t>
            </a:r>
            <a:endParaRPr lang="en-US" altLang="zh-CN" sz="800" b="1"/>
          </a:p>
          <a:p>
            <a:pPr marL="400050" lvl="1" indent="0" eaLnBrk="1" hangingPunct="1">
              <a:lnSpc>
                <a:spcPct val="90000"/>
              </a:lnSpc>
              <a:buNone/>
              <a:defRPr/>
            </a:pPr>
            <a:r>
              <a:rPr lang="zh-CN" altLang="en-US" sz="2000" b="1"/>
              <a:t>例如：</a:t>
            </a:r>
            <a:r>
              <a:rPr lang="en-US" altLang="zh-CN" sz="2000" b="1"/>
              <a:t>int </a:t>
            </a:r>
            <a:r>
              <a:rPr lang="en-US" altLang="zh-CN" sz="2000" b="1" dirty="0"/>
              <a:t>x=</a:t>
            </a:r>
            <a:r>
              <a:rPr lang="en-US" altLang="zh-CN" sz="2000" b="1"/>
              <a:t>3510; x=x/1000*1000; </a:t>
            </a:r>
            <a:r>
              <a:rPr lang="zh-CN" altLang="en-US" sz="2000" b="1"/>
              <a:t>实际</a:t>
            </a:r>
            <a:r>
              <a:rPr lang="zh-CN" altLang="en-US" sz="2000" b="1" dirty="0"/>
              <a:t>运行结果</a:t>
            </a:r>
            <a:r>
              <a:rPr lang="zh-CN" altLang="en-US" sz="2000" b="1"/>
              <a:t>是</a:t>
            </a:r>
            <a:r>
              <a:rPr lang="en-US" altLang="zh-CN" sz="2000" b="1"/>
              <a:t>3000</a:t>
            </a:r>
            <a:r>
              <a:rPr lang="zh-CN" altLang="en-US" sz="2000" b="1"/>
              <a:t>，想想</a:t>
            </a:r>
            <a:r>
              <a:rPr lang="zh-CN" altLang="en-US" sz="2000" b="1" dirty="0"/>
              <a:t>为什么？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 calcmode="lin" valueType="num">
                                      <p:cBhvr additive="base">
                                        <p:cTn id="7" dur="500" fill="hold"/>
                                        <p:tgtEl>
                                          <p:spTgt spid="4352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52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5203">
                                            <p:txEl>
                                              <p:pRg st="1" end="1"/>
                                            </p:txEl>
                                          </p:spTgt>
                                        </p:tgtEl>
                                        <p:attrNameLst>
                                          <p:attrName>style.visibility</p:attrName>
                                        </p:attrNameLst>
                                      </p:cBhvr>
                                      <p:to>
                                        <p:strVal val="visible"/>
                                      </p:to>
                                    </p:set>
                                    <p:anim calcmode="lin" valueType="num">
                                      <p:cBhvr additive="base">
                                        <p:cTn id="13" dur="500" fill="hold"/>
                                        <p:tgtEl>
                                          <p:spTgt spid="4352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52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35203">
                                            <p:txEl>
                                              <p:pRg st="4" end="4"/>
                                            </p:txEl>
                                          </p:spTgt>
                                        </p:tgtEl>
                                        <p:attrNameLst>
                                          <p:attrName>style.visibility</p:attrName>
                                        </p:attrNameLst>
                                      </p:cBhvr>
                                      <p:to>
                                        <p:strVal val="visible"/>
                                      </p:to>
                                    </p:set>
                                    <p:anim calcmode="lin" valueType="num">
                                      <p:cBhvr additive="base">
                                        <p:cTn id="19" dur="500" fill="hold"/>
                                        <p:tgtEl>
                                          <p:spTgt spid="4352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352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5203">
                                            <p:txEl>
                                              <p:pRg st="5" end="5"/>
                                            </p:txEl>
                                          </p:spTgt>
                                        </p:tgtEl>
                                        <p:attrNameLst>
                                          <p:attrName>style.visibility</p:attrName>
                                        </p:attrNameLst>
                                      </p:cBhvr>
                                      <p:to>
                                        <p:strVal val="visible"/>
                                      </p:to>
                                    </p:set>
                                    <p:anim calcmode="lin" valueType="num">
                                      <p:cBhvr additive="base">
                                        <p:cTn id="25" dur="500" fill="hold"/>
                                        <p:tgtEl>
                                          <p:spTgt spid="43520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520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5203">
                                            <p:txEl>
                                              <p:pRg st="6" end="6"/>
                                            </p:txEl>
                                          </p:spTgt>
                                        </p:tgtEl>
                                        <p:attrNameLst>
                                          <p:attrName>style.visibility</p:attrName>
                                        </p:attrNameLst>
                                      </p:cBhvr>
                                      <p:to>
                                        <p:strVal val="visible"/>
                                      </p:to>
                                    </p:set>
                                    <p:anim calcmode="lin" valueType="num">
                                      <p:cBhvr additive="base">
                                        <p:cTn id="29" dur="500" fill="hold"/>
                                        <p:tgtEl>
                                          <p:spTgt spid="43520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52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435203">
                                            <p:txEl>
                                              <p:pRg st="8" end="8"/>
                                            </p:txEl>
                                          </p:spTgt>
                                        </p:tgtEl>
                                        <p:attrNameLst>
                                          <p:attrName>style.visibility</p:attrName>
                                        </p:attrNameLst>
                                      </p:cBhvr>
                                      <p:to>
                                        <p:strVal val="visible"/>
                                      </p:to>
                                    </p:set>
                                    <p:anim calcmode="lin" valueType="num">
                                      <p:cBhvr additive="base">
                                        <p:cTn id="35" dur="500" fill="hold"/>
                                        <p:tgtEl>
                                          <p:spTgt spid="435203">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3520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35203">
                                            <p:txEl>
                                              <p:pRg st="9" end="9"/>
                                            </p:txEl>
                                          </p:spTgt>
                                        </p:tgtEl>
                                        <p:attrNameLst>
                                          <p:attrName>style.visibility</p:attrName>
                                        </p:attrNameLst>
                                      </p:cBhvr>
                                      <p:to>
                                        <p:strVal val="visible"/>
                                      </p:to>
                                    </p:set>
                                    <p:anim calcmode="lin" valueType="num">
                                      <p:cBhvr additive="base">
                                        <p:cTn id="41" dur="500" fill="hold"/>
                                        <p:tgtEl>
                                          <p:spTgt spid="435203">
                                            <p:txEl>
                                              <p:pRg st="9" end="9"/>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3520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35203">
                                            <p:txEl>
                                              <p:pRg st="10" end="10"/>
                                            </p:txEl>
                                          </p:spTgt>
                                        </p:tgtEl>
                                        <p:attrNameLst>
                                          <p:attrName>style.visibility</p:attrName>
                                        </p:attrNameLst>
                                      </p:cBhvr>
                                      <p:to>
                                        <p:strVal val="visible"/>
                                      </p:to>
                                    </p:set>
                                    <p:anim calcmode="lin" valueType="num">
                                      <p:cBhvr additive="base">
                                        <p:cTn id="47" dur="500" fill="hold"/>
                                        <p:tgtEl>
                                          <p:spTgt spid="435203">
                                            <p:txEl>
                                              <p:pRg st="10" end="1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3520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6EE330E9-A465-4A2A-9992-4D36AC57B9BA}"/>
              </a:ext>
            </a:extLst>
          </p:cNvPr>
          <p:cNvSpPr>
            <a:spLocks noGrp="1" noChangeArrowheads="1"/>
          </p:cNvSpPr>
          <p:nvPr>
            <p:ph type="title"/>
          </p:nvPr>
        </p:nvSpPr>
        <p:spPr>
          <a:xfrm>
            <a:off x="457200" y="274638"/>
            <a:ext cx="8229600" cy="947737"/>
          </a:xfrm>
        </p:spPr>
        <p:txBody>
          <a:bodyPr/>
          <a:lstStyle/>
          <a:p>
            <a:pPr eaLnBrk="1" hangingPunct="1"/>
            <a:r>
              <a:rPr lang="zh-CN" altLang="en-US" sz="3600">
                <a:solidFill>
                  <a:srgbClr val="FF0066"/>
                </a:solidFill>
              </a:rPr>
              <a:t>赋值运算符</a:t>
            </a:r>
            <a:r>
              <a:rPr lang="zh-CN" altLang="en-US"/>
              <a:t> </a:t>
            </a:r>
          </a:p>
        </p:txBody>
      </p:sp>
      <p:sp>
        <p:nvSpPr>
          <p:cNvPr id="40963" name="Text Box 4">
            <a:extLst>
              <a:ext uri="{FF2B5EF4-FFF2-40B4-BE49-F238E27FC236}">
                <a16:creationId xmlns:a16="http://schemas.microsoft.com/office/drawing/2014/main" id="{C6792E2B-D236-456C-8E5A-08783628CC61}"/>
              </a:ext>
            </a:extLst>
          </p:cNvPr>
          <p:cNvSpPr txBox="1">
            <a:spLocks noChangeArrowheads="1"/>
          </p:cNvSpPr>
          <p:nvPr/>
        </p:nvSpPr>
        <p:spPr bwMode="auto">
          <a:xfrm>
            <a:off x="684213" y="5157788"/>
            <a:ext cx="7343775" cy="3667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1800" b="0">
              <a:latin typeface="Times New Roman" panose="02020603050405020304" pitchFamily="18" charset="0"/>
            </a:endParaRPr>
          </a:p>
        </p:txBody>
      </p:sp>
      <p:sp>
        <p:nvSpPr>
          <p:cNvPr id="40964" name="Text Box 5">
            <a:extLst>
              <a:ext uri="{FF2B5EF4-FFF2-40B4-BE49-F238E27FC236}">
                <a16:creationId xmlns:a16="http://schemas.microsoft.com/office/drawing/2014/main" id="{4335A044-E889-4885-BD9C-46C052816A0F}"/>
              </a:ext>
            </a:extLst>
          </p:cNvPr>
          <p:cNvSpPr txBox="1">
            <a:spLocks noChangeArrowheads="1"/>
          </p:cNvSpPr>
          <p:nvPr/>
        </p:nvSpPr>
        <p:spPr bwMode="auto">
          <a:xfrm>
            <a:off x="755650" y="5157788"/>
            <a:ext cx="7489825" cy="366712"/>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b="0">
              <a:latin typeface="Times New Roman" panose="02020603050405020304" pitchFamily="18" charset="0"/>
            </a:endParaRPr>
          </a:p>
        </p:txBody>
      </p:sp>
      <p:pic>
        <p:nvPicPr>
          <p:cNvPr id="40965" name="Picture 6">
            <a:extLst>
              <a:ext uri="{FF2B5EF4-FFF2-40B4-BE49-F238E27FC236}">
                <a16:creationId xmlns:a16="http://schemas.microsoft.com/office/drawing/2014/main" id="{F7D70DBF-8B35-45DB-9590-0266EBC70B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BB8D16B2-2A34-4DC0-B06B-04FC3DA84229}"/>
              </a:ext>
            </a:extLst>
          </p:cNvPr>
          <p:cNvSpPr>
            <a:spLocks noGrp="1" noChangeArrowheads="1"/>
          </p:cNvSpPr>
          <p:nvPr>
            <p:ph type="title"/>
          </p:nvPr>
        </p:nvSpPr>
        <p:spPr>
          <a:xfrm>
            <a:off x="457200" y="332656"/>
            <a:ext cx="8229600" cy="1143000"/>
          </a:xfrm>
        </p:spPr>
        <p:txBody>
          <a:bodyPr/>
          <a:lstStyle/>
          <a:p>
            <a:pPr eaLnBrk="1" hangingPunct="1"/>
            <a:r>
              <a:rPr lang="zh-CN" altLang="en-US" sz="3600">
                <a:solidFill>
                  <a:srgbClr val="FF0066"/>
                </a:solidFill>
              </a:rPr>
              <a:t>赋值运算符的注意问题</a:t>
            </a:r>
          </a:p>
        </p:txBody>
      </p:sp>
      <p:sp>
        <p:nvSpPr>
          <p:cNvPr id="41987" name="Rectangle 3">
            <a:extLst>
              <a:ext uri="{FF2B5EF4-FFF2-40B4-BE49-F238E27FC236}">
                <a16:creationId xmlns:a16="http://schemas.microsoft.com/office/drawing/2014/main" id="{1D0ABC8A-2028-4E80-8AE4-2D7638F4187F}"/>
              </a:ext>
            </a:extLst>
          </p:cNvPr>
          <p:cNvSpPr>
            <a:spLocks noGrp="1" noChangeArrowheads="1"/>
          </p:cNvSpPr>
          <p:nvPr>
            <p:ph type="body" idx="1"/>
          </p:nvPr>
        </p:nvSpPr>
        <p:spPr>
          <a:xfrm>
            <a:off x="457200" y="1772816"/>
            <a:ext cx="8229600" cy="4349080"/>
          </a:xfrm>
        </p:spPr>
        <p:txBody>
          <a:bodyPr/>
          <a:lstStyle/>
          <a:p>
            <a:pPr eaLnBrk="1" hangingPunct="1">
              <a:lnSpc>
                <a:spcPct val="80000"/>
              </a:lnSpc>
            </a:pPr>
            <a:r>
              <a:rPr lang="zh-CN" altLang="en-US" sz="2400" b="1"/>
              <a:t>在</a:t>
            </a:r>
            <a:r>
              <a:rPr lang="en-US" altLang="zh-CN" sz="2400" b="1"/>
              <a:t>Java</a:t>
            </a:r>
            <a:r>
              <a:rPr lang="zh-CN" altLang="en-US" sz="2400" b="1"/>
              <a:t>里</a:t>
            </a:r>
            <a:r>
              <a:rPr lang="zh-CN" altLang="en-US" sz="2400" b="1">
                <a:solidFill>
                  <a:srgbClr val="0000CC"/>
                </a:solidFill>
              </a:rPr>
              <a:t>可以把赋值语句连在一起</a:t>
            </a:r>
            <a:r>
              <a:rPr lang="zh-CN" altLang="en-US" sz="2400" b="1"/>
              <a:t>。</a:t>
            </a:r>
            <a:endParaRPr lang="en-US" altLang="zh-CN" sz="2400" b="1"/>
          </a:p>
          <a:p>
            <a:pPr marL="0" indent="0" eaLnBrk="1" hangingPunct="1">
              <a:lnSpc>
                <a:spcPct val="80000"/>
              </a:lnSpc>
              <a:buNone/>
            </a:pPr>
            <a:r>
              <a:rPr lang="en-US" altLang="zh-CN" sz="2400" b="1"/>
              <a:t>    	</a:t>
            </a:r>
            <a:r>
              <a:rPr lang="zh-CN" altLang="en-US" sz="2000" b="1"/>
              <a:t>如：</a:t>
            </a:r>
            <a:r>
              <a:rPr lang="en-US" altLang="zh-CN" sz="2000" b="1"/>
              <a:t>x = y = z = 5 ;</a:t>
            </a:r>
          </a:p>
          <a:p>
            <a:pPr eaLnBrk="1" hangingPunct="1">
              <a:lnSpc>
                <a:spcPct val="80000"/>
              </a:lnSpc>
              <a:buFontTx/>
              <a:buNone/>
            </a:pPr>
            <a:r>
              <a:rPr lang="en-US" altLang="zh-CN" sz="2000" b="1"/>
              <a:t>                    //</a:t>
            </a:r>
            <a:r>
              <a:rPr lang="zh-CN" altLang="en-US" sz="2000" b="1"/>
              <a:t>在这个语句中，所有三个变量都得到同样的值</a:t>
            </a:r>
            <a:r>
              <a:rPr lang="en-US" altLang="zh-CN" sz="2000" b="1"/>
              <a:t>5</a:t>
            </a:r>
            <a:r>
              <a:rPr lang="zh-CN" altLang="en-US" sz="2000" b="1"/>
              <a:t>。</a:t>
            </a:r>
          </a:p>
          <a:p>
            <a:pPr eaLnBrk="1" hangingPunct="1">
              <a:lnSpc>
                <a:spcPct val="80000"/>
              </a:lnSpc>
              <a:buFontTx/>
              <a:buNone/>
            </a:pPr>
            <a:endParaRPr lang="zh-CN" altLang="en-US" sz="2400" b="1"/>
          </a:p>
          <a:p>
            <a:pPr eaLnBrk="1" hangingPunct="1">
              <a:lnSpc>
                <a:spcPct val="80000"/>
              </a:lnSpc>
            </a:pPr>
            <a:r>
              <a:rPr lang="zh-CN" altLang="en-US" sz="2400" b="1"/>
              <a:t>当“＝”两侧数据类型不一致时，可以适用默认类型转换或者使用强制类型转换原则进行处理。</a:t>
            </a:r>
            <a:endParaRPr lang="en-US" altLang="zh-CN" sz="2400" b="1"/>
          </a:p>
          <a:p>
            <a:pPr marL="0" indent="0" eaLnBrk="1" hangingPunct="1">
              <a:lnSpc>
                <a:spcPct val="80000"/>
              </a:lnSpc>
              <a:buNone/>
            </a:pPr>
            <a:r>
              <a:rPr lang="en-US" altLang="zh-CN" sz="2000" b="1"/>
              <a:t>	</a:t>
            </a:r>
            <a:r>
              <a:rPr lang="zh-CN" altLang="en-US" sz="2000" b="1"/>
              <a:t>如：</a:t>
            </a:r>
            <a:r>
              <a:rPr lang="en-US" altLang="zh-CN" sz="2000" b="1"/>
              <a:t>long i=100; int j=(int) i; </a:t>
            </a:r>
          </a:p>
          <a:p>
            <a:pPr eaLnBrk="1" hangingPunct="1">
              <a:lnSpc>
                <a:spcPct val="80000"/>
              </a:lnSpc>
              <a:buFontTx/>
              <a:buNone/>
            </a:pPr>
            <a:r>
              <a:rPr lang="en-US" altLang="zh-CN" sz="2400" b="1"/>
              <a:t>	</a:t>
            </a:r>
          </a:p>
          <a:p>
            <a:pPr eaLnBrk="1" hangingPunct="1">
              <a:lnSpc>
                <a:spcPct val="80000"/>
              </a:lnSpc>
            </a:pPr>
            <a:r>
              <a:rPr lang="zh-CN" altLang="en-US" sz="2400" b="1"/>
              <a:t>可以将整形常量直接赋值给</a:t>
            </a:r>
            <a:r>
              <a:rPr lang="en-US" altLang="zh-CN" sz="2400" b="1"/>
              <a:t>byte,short,char</a:t>
            </a:r>
            <a:r>
              <a:rPr lang="zh-CN" altLang="en-US" sz="2400" b="1"/>
              <a:t>等类型变量，而不需要进行强制类型转换，只要不超出其表示范围。</a:t>
            </a:r>
            <a:r>
              <a:rPr lang="en-US" altLang="zh-CN" sz="2400" b="1"/>
              <a:t>	</a:t>
            </a:r>
            <a:r>
              <a:rPr lang="zh-CN" altLang="en-US" sz="2000" b="1"/>
              <a:t>如：</a:t>
            </a:r>
            <a:r>
              <a:rPr lang="en-US" altLang="zh-CN" sz="2000" b="1"/>
              <a:t>byte b=12; char c=100; </a:t>
            </a:r>
          </a:p>
          <a:p>
            <a:pPr lvl="1" eaLnBrk="1" hangingPunct="1">
              <a:lnSpc>
                <a:spcPct val="80000"/>
              </a:lnSpc>
              <a:buNone/>
            </a:pPr>
            <a:r>
              <a:rPr lang="en-US" altLang="zh-CN" sz="2000" b="1"/>
              <a:t>		       byte bb=256;      //</a:t>
            </a:r>
            <a:r>
              <a:rPr lang="zh-CN" altLang="en-US" sz="2000" b="1"/>
              <a:t>不可以</a:t>
            </a:r>
          </a:p>
          <a:p>
            <a:pPr lvl="1" eaLnBrk="1" hangingPunct="1">
              <a:lnSpc>
                <a:spcPct val="80000"/>
              </a:lnSpc>
              <a:buNone/>
            </a:pPr>
            <a:r>
              <a:rPr lang="zh-CN" altLang="en-US" sz="2000" b="1"/>
              <a:t>	</a:t>
            </a:r>
            <a:r>
              <a:rPr lang="en-US" altLang="zh-CN" sz="2000" b="1"/>
              <a:t>	       short s=-32769;  //</a:t>
            </a:r>
            <a:r>
              <a:rPr lang="zh-CN" altLang="en-US" sz="2000" b="1"/>
              <a:t>不可以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Is “</a:t>
            </a:r>
            <a:r>
              <a:rPr lang="en-US" altLang="zh-CN" dirty="0">
                <a:solidFill>
                  <a:srgbClr val="FF0000"/>
                </a:solidFill>
              </a:rPr>
              <a:t>a+=b</a:t>
            </a:r>
            <a:r>
              <a:rPr lang="en-US" altLang="zh-CN" dirty="0"/>
              <a:t>” same as “</a:t>
            </a:r>
            <a:r>
              <a:rPr lang="en-US" altLang="zh-CN" dirty="0">
                <a:solidFill>
                  <a:srgbClr val="FF0000"/>
                </a:solidFill>
              </a:rPr>
              <a:t>a =a + b</a:t>
            </a:r>
            <a:r>
              <a:rPr lang="en-US" altLang="zh-CN" dirty="0"/>
              <a:t>” ?     </a:t>
            </a:r>
            <a:endParaRPr lang="zh-CN" altLang="en-US" dirty="0"/>
          </a:p>
        </p:txBody>
      </p:sp>
      <p:pic>
        <p:nvPicPr>
          <p:cNvPr id="2252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81000"/>
            <a:ext cx="990600" cy="1021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2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27598"/>
            <a:ext cx="394004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3962400" y="2806184"/>
                <a:ext cx="533400" cy="5057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500" b="1" i="1" smtClean="0">
                          <a:solidFill>
                            <a:srgbClr val="FF0000"/>
                          </a:solidFill>
                          <a:latin typeface="Cambria Math"/>
                        </a:rPr>
                        <m:t>√</m:t>
                      </m:r>
                    </m:oMath>
                  </m:oMathPara>
                </a14:m>
                <a:endParaRPr lang="zh-CN" altLang="en-US" sz="2500"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962400" y="2806184"/>
                <a:ext cx="533400" cy="505716"/>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矩形 5"/>
          <p:cNvSpPr/>
          <p:nvPr/>
        </p:nvSpPr>
        <p:spPr>
          <a:xfrm>
            <a:off x="4191000" y="3505200"/>
            <a:ext cx="4953000" cy="646331"/>
          </a:xfrm>
          <a:prstGeom prst="rect">
            <a:avLst/>
          </a:prstGeom>
        </p:spPr>
        <p:txBody>
          <a:bodyPr wrap="square">
            <a:spAutoFit/>
          </a:bodyPr>
          <a:lstStyle/>
          <a:p>
            <a:r>
              <a:rPr lang="en-US" altLang="zh-CN" dirty="0">
                <a:solidFill>
                  <a:srgbClr val="FF0000"/>
                </a:solidFill>
              </a:rPr>
              <a:t>Type mismatch: cannot convert from </a:t>
            </a:r>
            <a:r>
              <a:rPr lang="en-US" altLang="zh-CN" dirty="0" err="1">
                <a:solidFill>
                  <a:srgbClr val="FF0000"/>
                </a:solidFill>
              </a:rPr>
              <a:t>int</a:t>
            </a:r>
            <a:r>
              <a:rPr lang="en-US" altLang="zh-CN" dirty="0">
                <a:solidFill>
                  <a:srgbClr val="FF0000"/>
                </a:solidFill>
              </a:rPr>
              <a:t> to short</a:t>
            </a:r>
          </a:p>
        </p:txBody>
      </p:sp>
    </p:spTree>
    <p:extLst>
      <p:ext uri="{BB962C8B-B14F-4D97-AF65-F5344CB8AC3E}">
        <p14:creationId xmlns:p14="http://schemas.microsoft.com/office/powerpoint/2010/main" val="5742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2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5D609F7-E533-4321-8D75-C515BBAD69FB}"/>
              </a:ext>
            </a:extLst>
          </p:cNvPr>
          <p:cNvSpPr>
            <a:spLocks noGrp="1" noChangeArrowheads="1"/>
          </p:cNvSpPr>
          <p:nvPr>
            <p:ph type="title"/>
          </p:nvPr>
        </p:nvSpPr>
        <p:spPr/>
        <p:txBody>
          <a:bodyPr/>
          <a:lstStyle/>
          <a:p>
            <a:pPr eaLnBrk="1" hangingPunct="1"/>
            <a:r>
              <a:rPr lang="zh-CN" altLang="en-US" sz="3600">
                <a:solidFill>
                  <a:srgbClr val="FF0066"/>
                </a:solidFill>
              </a:rPr>
              <a:t>关系运算符</a:t>
            </a:r>
            <a:r>
              <a:rPr lang="zh-CN" altLang="en-US"/>
              <a:t> </a:t>
            </a:r>
            <a:r>
              <a:rPr lang="zh-CN" altLang="en-US" sz="3600">
                <a:solidFill>
                  <a:srgbClr val="FF0066"/>
                </a:solidFill>
              </a:rPr>
              <a:t>（比较运行符）</a:t>
            </a:r>
          </a:p>
        </p:txBody>
      </p:sp>
      <p:sp>
        <p:nvSpPr>
          <p:cNvPr id="44035" name="Text Box 4">
            <a:extLst>
              <a:ext uri="{FF2B5EF4-FFF2-40B4-BE49-F238E27FC236}">
                <a16:creationId xmlns:a16="http://schemas.microsoft.com/office/drawing/2014/main" id="{85390D1C-A228-4D4D-8A95-DEB423F6EF1A}"/>
              </a:ext>
            </a:extLst>
          </p:cNvPr>
          <p:cNvSpPr txBox="1">
            <a:spLocks noChangeArrowheads="1"/>
          </p:cNvSpPr>
          <p:nvPr/>
        </p:nvSpPr>
        <p:spPr bwMode="auto">
          <a:xfrm>
            <a:off x="755650" y="5445125"/>
            <a:ext cx="8064500" cy="366713"/>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endParaRPr lang="zh-CN" altLang="zh-CN" sz="1800" b="0">
              <a:latin typeface="Times New Roman" panose="02020603050405020304" pitchFamily="18" charset="0"/>
            </a:endParaRPr>
          </a:p>
        </p:txBody>
      </p:sp>
      <p:sp>
        <p:nvSpPr>
          <p:cNvPr id="44036" name="Text Box 5">
            <a:extLst>
              <a:ext uri="{FF2B5EF4-FFF2-40B4-BE49-F238E27FC236}">
                <a16:creationId xmlns:a16="http://schemas.microsoft.com/office/drawing/2014/main" id="{9883CAC4-EDE9-4FF0-82F8-139EEB5EE6F1}"/>
              </a:ext>
            </a:extLst>
          </p:cNvPr>
          <p:cNvSpPr txBox="1">
            <a:spLocks noChangeArrowheads="1"/>
          </p:cNvSpPr>
          <p:nvPr/>
        </p:nvSpPr>
        <p:spPr bwMode="auto">
          <a:xfrm>
            <a:off x="755650" y="4941888"/>
            <a:ext cx="7931150" cy="13843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 </a:t>
            </a:r>
            <a:r>
              <a:rPr lang="zh-CN" altLang="en-US" sz="2400">
                <a:latin typeface="Times New Roman" panose="02020603050405020304" pitchFamily="18" charset="0"/>
              </a:rPr>
              <a:t>关系运算符的结果都是</a:t>
            </a:r>
            <a:r>
              <a:rPr lang="en-US" altLang="zh-CN" sz="2400">
                <a:latin typeface="Times New Roman" panose="02020603050405020304" pitchFamily="18" charset="0"/>
              </a:rPr>
              <a:t>boolean</a:t>
            </a:r>
            <a:r>
              <a:rPr lang="zh-CN" altLang="en-US" sz="2400">
                <a:latin typeface="Times New Roman" panose="02020603050405020304" pitchFamily="18" charset="0"/>
              </a:rPr>
              <a:t>型，也就是要么是</a:t>
            </a:r>
            <a:r>
              <a:rPr lang="en-US" altLang="zh-CN" sz="2400">
                <a:latin typeface="Times New Roman" panose="02020603050405020304" pitchFamily="18" charset="0"/>
              </a:rPr>
              <a:t>true</a:t>
            </a:r>
            <a:r>
              <a:rPr lang="zh-CN" altLang="en-US" sz="2400">
                <a:latin typeface="Times New Roman" panose="02020603050405020304" pitchFamily="18" charset="0"/>
              </a:rPr>
              <a:t>，要么是</a:t>
            </a:r>
            <a:r>
              <a:rPr lang="en-US" altLang="zh-CN" sz="2400">
                <a:latin typeface="Times New Roman" panose="02020603050405020304" pitchFamily="18" charset="0"/>
              </a:rPr>
              <a:t>false</a:t>
            </a:r>
            <a:r>
              <a:rPr lang="zh-CN" altLang="en-US" sz="2400">
                <a:latin typeface="Times New Roman" panose="02020603050405020304" pitchFamily="18" charset="0"/>
              </a:rPr>
              <a:t>。</a:t>
            </a:r>
          </a:p>
          <a:p>
            <a:pPr eaLnBrk="1" hangingPunct="1">
              <a:spcBef>
                <a:spcPct val="50000"/>
              </a:spcBef>
            </a:pPr>
            <a:r>
              <a:rPr lang="zh-CN" altLang="en-US" sz="2400">
                <a:latin typeface="Times New Roman" panose="02020603050405020304" pitchFamily="18" charset="0"/>
              </a:rPr>
              <a:t> 比较运算符</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不能误写成</a:t>
            </a:r>
            <a:r>
              <a:rPr lang="zh-CN" altLang="en-US" sz="2400"/>
              <a:t>“</a:t>
            </a:r>
            <a:r>
              <a:rPr lang="en-US" altLang="zh-CN" sz="2400">
                <a:latin typeface="Times New Roman" panose="02020603050405020304" pitchFamily="18" charset="0"/>
              </a:rPr>
              <a:t>=</a:t>
            </a:r>
            <a:r>
              <a:rPr lang="en-US" altLang="zh-CN" sz="2400"/>
              <a:t>”</a:t>
            </a:r>
            <a:r>
              <a:rPr lang="en-US" altLang="zh-CN" sz="2400">
                <a:latin typeface="Times New Roman" panose="02020603050405020304" pitchFamily="18" charset="0"/>
              </a:rPr>
              <a:t> </a:t>
            </a:r>
            <a:r>
              <a:rPr lang="zh-CN" altLang="en-US" sz="2400">
                <a:latin typeface="Times New Roman" panose="02020603050405020304" pitchFamily="18" charset="0"/>
              </a:rPr>
              <a:t>，切记！</a:t>
            </a:r>
          </a:p>
        </p:txBody>
      </p:sp>
      <p:pic>
        <p:nvPicPr>
          <p:cNvPr id="44037" name="Picture 6">
            <a:extLst>
              <a:ext uri="{FF2B5EF4-FFF2-40B4-BE49-F238E27FC236}">
                <a16:creationId xmlns:a16="http://schemas.microsoft.com/office/drawing/2014/main" id="{248FE49C-2D6B-4C49-8C1E-BA11D6B888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12875"/>
            <a:ext cx="8013700" cy="31972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1F50E6D-EA9B-4CFE-B86F-7074203887EB}"/>
              </a:ext>
            </a:extLst>
          </p:cNvPr>
          <p:cNvSpPr>
            <a:spLocks noGrp="1" noChangeArrowheads="1"/>
          </p:cNvSpPr>
          <p:nvPr>
            <p:ph type="title"/>
          </p:nvPr>
        </p:nvSpPr>
        <p:spPr>
          <a:xfrm>
            <a:off x="611188" y="188913"/>
            <a:ext cx="8080375" cy="863600"/>
          </a:xfrm>
        </p:spPr>
        <p:txBody>
          <a:bodyPr/>
          <a:lstStyle/>
          <a:p>
            <a:pPr eaLnBrk="1" hangingPunct="1"/>
            <a:r>
              <a:rPr lang="zh-CN" altLang="en-US" sz="3600">
                <a:solidFill>
                  <a:srgbClr val="FF0066"/>
                </a:solidFill>
              </a:rPr>
              <a:t>逻辑运算符</a:t>
            </a:r>
            <a:r>
              <a:rPr lang="zh-CN" altLang="en-US"/>
              <a:t> </a:t>
            </a:r>
          </a:p>
        </p:txBody>
      </p:sp>
      <p:sp>
        <p:nvSpPr>
          <p:cNvPr id="45059" name="Text Box 4">
            <a:extLst>
              <a:ext uri="{FF2B5EF4-FFF2-40B4-BE49-F238E27FC236}">
                <a16:creationId xmlns:a16="http://schemas.microsoft.com/office/drawing/2014/main" id="{7A039FED-D1B9-40E3-8A5A-825FE0AFF4CE}"/>
              </a:ext>
            </a:extLst>
          </p:cNvPr>
          <p:cNvSpPr txBox="1">
            <a:spLocks noChangeArrowheads="1"/>
          </p:cNvSpPr>
          <p:nvPr/>
        </p:nvSpPr>
        <p:spPr bwMode="auto">
          <a:xfrm>
            <a:off x="431639" y="4245737"/>
            <a:ext cx="8280722" cy="249299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a:latin typeface="Times New Roman" panose="02020603050405020304" pitchFamily="18" charset="0"/>
              </a:rPr>
              <a:t> </a:t>
            </a:r>
            <a:r>
              <a:rPr lang="zh-CN" altLang="en-US" sz="2400">
                <a:latin typeface="Times New Roman" panose="02020603050405020304" pitchFamily="18" charset="0"/>
              </a:rPr>
              <a:t>逻辑运算符用于对</a:t>
            </a:r>
            <a:r>
              <a:rPr lang="en-US" altLang="zh-CN" sz="2400">
                <a:latin typeface="Times New Roman" panose="02020603050405020304" pitchFamily="18" charset="0"/>
              </a:rPr>
              <a:t>boolean</a:t>
            </a:r>
            <a:r>
              <a:rPr lang="zh-CN" altLang="en-US" sz="2400">
                <a:latin typeface="Times New Roman" panose="02020603050405020304" pitchFamily="18" charset="0"/>
              </a:rPr>
              <a:t>型结果的表达式进行运算，运算的结果都是</a:t>
            </a:r>
            <a:r>
              <a:rPr lang="en-US" altLang="zh-CN" sz="2400">
                <a:latin typeface="Times New Roman" panose="02020603050405020304" pitchFamily="18" charset="0"/>
              </a:rPr>
              <a:t>boolean</a:t>
            </a:r>
            <a:r>
              <a:rPr lang="zh-CN" altLang="en-US" sz="2400">
                <a:latin typeface="Times New Roman" panose="02020603050405020304" pitchFamily="18" charset="0"/>
              </a:rPr>
              <a:t>型 。</a:t>
            </a:r>
          </a:p>
          <a:p>
            <a:pPr eaLnBrk="1" hangingPunct="1">
              <a:spcBef>
                <a:spcPct val="50000"/>
              </a:spcBef>
            </a:pPr>
            <a:r>
              <a:rPr lang="zh-CN" altLang="en-US" sz="2400">
                <a:latin typeface="Times New Roman" panose="02020603050405020304" pitchFamily="18" charset="0"/>
              </a:rPr>
              <a:t> </a:t>
            </a:r>
            <a:r>
              <a:rPr lang="zh-CN" altLang="en-US" sz="2400"/>
              <a:t>“</a:t>
            </a:r>
            <a:r>
              <a:rPr lang="en-US" altLang="zh-CN" sz="2400">
                <a:latin typeface="Times New Roman" panose="02020603050405020304" pitchFamily="18" charset="0"/>
              </a:rPr>
              <a:t>&amp;</a:t>
            </a:r>
            <a:r>
              <a:rPr lang="en-US" altLang="zh-CN" sz="2400"/>
              <a:t>”</a:t>
            </a:r>
            <a:r>
              <a:rPr lang="zh-CN" altLang="en-US" sz="2400">
                <a:latin typeface="Times New Roman" panose="02020603050405020304" pitchFamily="18" charset="0"/>
              </a:rPr>
              <a:t>和</a:t>
            </a:r>
            <a:r>
              <a:rPr lang="zh-CN" altLang="en-US" sz="2400"/>
              <a:t>“</a:t>
            </a:r>
            <a:r>
              <a:rPr lang="en-US" altLang="zh-CN" sz="2400">
                <a:latin typeface="Times New Roman" panose="02020603050405020304" pitchFamily="18" charset="0"/>
              </a:rPr>
              <a:t>&amp;&amp;</a:t>
            </a:r>
            <a:r>
              <a:rPr lang="en-US" altLang="zh-CN" sz="2400"/>
              <a:t>”</a:t>
            </a:r>
            <a:r>
              <a:rPr lang="zh-CN" altLang="en-US" sz="2400">
                <a:latin typeface="Times New Roman" panose="02020603050405020304" pitchFamily="18" charset="0"/>
              </a:rPr>
              <a:t>的</a:t>
            </a:r>
            <a:r>
              <a:rPr lang="zh-CN" altLang="en-US" sz="2400">
                <a:solidFill>
                  <a:srgbClr val="0000CC"/>
                </a:solidFill>
                <a:latin typeface="Times New Roman" panose="02020603050405020304" pitchFamily="18" charset="0"/>
              </a:rPr>
              <a:t>除了语义上的区别</a:t>
            </a:r>
            <a:r>
              <a:rPr lang="zh-CN" altLang="en-US" sz="2400">
                <a:latin typeface="Times New Roman" panose="02020603050405020304" pitchFamily="18" charset="0"/>
              </a:rPr>
              <a:t>，还有：如果使用前者连接，那么无论任何情况，</a:t>
            </a:r>
            <a:r>
              <a:rPr lang="zh-CN" altLang="en-US" sz="2400"/>
              <a:t>“</a:t>
            </a:r>
            <a:r>
              <a:rPr lang="en-US" altLang="zh-CN" sz="2400">
                <a:latin typeface="Times New Roman" panose="02020603050405020304" pitchFamily="18" charset="0"/>
              </a:rPr>
              <a:t>&amp;</a:t>
            </a:r>
            <a:r>
              <a:rPr lang="en-US" altLang="zh-CN" sz="2400"/>
              <a:t>”</a:t>
            </a:r>
            <a:r>
              <a:rPr lang="zh-CN" altLang="en-US" sz="2400">
                <a:solidFill>
                  <a:srgbClr val="FF0066"/>
                </a:solidFill>
                <a:latin typeface="Times New Roman" panose="02020603050405020304" pitchFamily="18" charset="0"/>
              </a:rPr>
              <a:t>两边的表达式都会参与计算</a:t>
            </a:r>
            <a:r>
              <a:rPr lang="zh-CN" altLang="en-US" sz="2400">
                <a:latin typeface="Times New Roman" panose="02020603050405020304" pitchFamily="18" charset="0"/>
              </a:rPr>
              <a:t>。如果使用后者连接，当</a:t>
            </a:r>
            <a:r>
              <a:rPr lang="zh-CN" altLang="en-US" sz="2400"/>
              <a:t>“</a:t>
            </a:r>
            <a:r>
              <a:rPr lang="en-US" altLang="zh-CN" sz="2400">
                <a:latin typeface="Times New Roman" panose="02020603050405020304" pitchFamily="18" charset="0"/>
              </a:rPr>
              <a:t>&amp;&amp;</a:t>
            </a:r>
            <a:r>
              <a:rPr lang="en-US" altLang="zh-CN" sz="2400"/>
              <a:t>”</a:t>
            </a:r>
            <a:r>
              <a:rPr lang="zh-CN" altLang="en-US" sz="2400">
                <a:latin typeface="Times New Roman" panose="02020603050405020304" pitchFamily="18" charset="0"/>
              </a:rPr>
              <a:t>的</a:t>
            </a:r>
            <a:r>
              <a:rPr lang="zh-CN" altLang="en-US" sz="2400">
                <a:solidFill>
                  <a:srgbClr val="FF0066"/>
                </a:solidFill>
                <a:latin typeface="Times New Roman" panose="02020603050405020304" pitchFamily="18" charset="0"/>
              </a:rPr>
              <a:t>左边为</a:t>
            </a:r>
            <a:r>
              <a:rPr lang="en-US" altLang="zh-CN" sz="2400">
                <a:solidFill>
                  <a:srgbClr val="FF0066"/>
                </a:solidFill>
                <a:latin typeface="Times New Roman" panose="02020603050405020304" pitchFamily="18" charset="0"/>
              </a:rPr>
              <a:t>false</a:t>
            </a:r>
            <a:r>
              <a:rPr lang="zh-CN" altLang="en-US" sz="2400">
                <a:solidFill>
                  <a:srgbClr val="FF0066"/>
                </a:solidFill>
                <a:latin typeface="Times New Roman" panose="02020603050405020304" pitchFamily="18" charset="0"/>
              </a:rPr>
              <a:t>，则将不会计算其右边的表达式</a:t>
            </a:r>
            <a:r>
              <a:rPr lang="zh-CN" altLang="en-US" sz="2400">
                <a:latin typeface="Times New Roman" panose="02020603050405020304" pitchFamily="18" charset="0"/>
              </a:rPr>
              <a:t>。</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和</a:t>
            </a:r>
            <a:r>
              <a:rPr lang="zh-CN" altLang="en-US" sz="2400"/>
              <a:t>“</a:t>
            </a:r>
            <a:r>
              <a:rPr lang="en-US" altLang="zh-CN" sz="2400">
                <a:latin typeface="Times New Roman" panose="02020603050405020304" pitchFamily="18" charset="0"/>
              </a:rPr>
              <a:t>||</a:t>
            </a:r>
            <a:r>
              <a:rPr lang="en-US" altLang="zh-CN" sz="2400"/>
              <a:t>”</a:t>
            </a:r>
            <a:r>
              <a:rPr lang="zh-CN" altLang="en-US" sz="2400">
                <a:latin typeface="Times New Roman" panose="02020603050405020304" pitchFamily="18" charset="0"/>
              </a:rPr>
              <a:t>的区别亦如此。</a:t>
            </a:r>
            <a:r>
              <a:rPr lang="zh-CN" altLang="en-US" sz="2000" b="0">
                <a:latin typeface="Times New Roman" panose="02020603050405020304" pitchFamily="18" charset="0"/>
              </a:rPr>
              <a:t>  </a:t>
            </a:r>
          </a:p>
        </p:txBody>
      </p:sp>
      <p:pic>
        <p:nvPicPr>
          <p:cNvPr id="45060" name="Picture 5">
            <a:extLst>
              <a:ext uri="{FF2B5EF4-FFF2-40B4-BE49-F238E27FC236}">
                <a16:creationId xmlns:a16="http://schemas.microsoft.com/office/drawing/2014/main" id="{A39E79D5-FEA2-47FB-9F1D-F661D53DEF9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16721" y="1268760"/>
            <a:ext cx="7510558" cy="276073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93615D9-8CE4-46C1-9631-BC40529D8ABF}"/>
              </a:ext>
            </a:extLst>
          </p:cNvPr>
          <p:cNvSpPr>
            <a:spLocks noGrp="1" noChangeArrowheads="1"/>
          </p:cNvSpPr>
          <p:nvPr>
            <p:ph type="title"/>
          </p:nvPr>
        </p:nvSpPr>
        <p:spPr>
          <a:xfrm>
            <a:off x="457200" y="260648"/>
            <a:ext cx="8229600" cy="1143000"/>
          </a:xfrm>
        </p:spPr>
        <p:txBody>
          <a:bodyPr/>
          <a:lstStyle/>
          <a:p>
            <a:pPr eaLnBrk="1" hangingPunct="1"/>
            <a:r>
              <a:rPr lang="en-US" altLang="zh-CN" sz="3600">
                <a:solidFill>
                  <a:srgbClr val="FF0066"/>
                </a:solidFill>
              </a:rPr>
              <a:t>“&amp;”</a:t>
            </a:r>
            <a:r>
              <a:rPr lang="zh-CN" altLang="en-US" sz="3600">
                <a:solidFill>
                  <a:srgbClr val="FF0066"/>
                </a:solidFill>
              </a:rPr>
              <a:t>和“</a:t>
            </a:r>
            <a:r>
              <a:rPr lang="en-US" altLang="zh-CN" sz="3600">
                <a:solidFill>
                  <a:srgbClr val="FF0066"/>
                </a:solidFill>
              </a:rPr>
              <a:t>&amp;&amp;”</a:t>
            </a:r>
            <a:r>
              <a:rPr lang="zh-CN" altLang="en-US" sz="3600">
                <a:solidFill>
                  <a:srgbClr val="FF0066"/>
                </a:solidFill>
              </a:rPr>
              <a:t>的区别举例</a:t>
            </a:r>
          </a:p>
        </p:txBody>
      </p:sp>
      <p:sp>
        <p:nvSpPr>
          <p:cNvPr id="47107" name="Rectangle 3">
            <a:extLst>
              <a:ext uri="{FF2B5EF4-FFF2-40B4-BE49-F238E27FC236}">
                <a16:creationId xmlns:a16="http://schemas.microsoft.com/office/drawing/2014/main" id="{03C276DE-3ABF-4CE4-BDED-031E0E438385}"/>
              </a:ext>
            </a:extLst>
          </p:cNvPr>
          <p:cNvSpPr>
            <a:spLocks noGrp="1" noChangeArrowheads="1"/>
          </p:cNvSpPr>
          <p:nvPr>
            <p:ph type="body" idx="1"/>
          </p:nvPr>
        </p:nvSpPr>
        <p:spPr>
          <a:xfrm>
            <a:off x="971761" y="1772816"/>
            <a:ext cx="7200478" cy="4536157"/>
          </a:xfrm>
        </p:spPr>
        <p:txBody>
          <a:bodyPr/>
          <a:lstStyle/>
          <a:p>
            <a:pPr eaLnBrk="1" hangingPunct="1">
              <a:lnSpc>
                <a:spcPct val="70000"/>
              </a:lnSpc>
              <a:buFontTx/>
              <a:buNone/>
            </a:pPr>
            <a:r>
              <a:rPr lang="en-US" altLang="zh-CN" sz="2400" b="1">
                <a:solidFill>
                  <a:srgbClr val="0000CC"/>
                </a:solidFill>
              </a:rPr>
              <a:t>public class</a:t>
            </a:r>
            <a:r>
              <a:rPr lang="en-US" altLang="zh-CN" sz="2400" b="1"/>
              <a:t> TestAnd</a:t>
            </a:r>
          </a:p>
          <a:p>
            <a:pPr eaLnBrk="1" hangingPunct="1">
              <a:lnSpc>
                <a:spcPct val="70000"/>
              </a:lnSpc>
              <a:buFontTx/>
              <a:buNone/>
            </a:pPr>
            <a:r>
              <a:rPr lang="en-US" altLang="zh-CN" sz="2400" b="1"/>
              <a:t>{</a:t>
            </a:r>
          </a:p>
          <a:p>
            <a:pPr eaLnBrk="1" hangingPunct="1">
              <a:lnSpc>
                <a:spcPct val="70000"/>
              </a:lnSpc>
              <a:buFontTx/>
              <a:buNone/>
            </a:pPr>
            <a:r>
              <a:rPr lang="en-US" altLang="zh-CN" sz="2400" b="1"/>
              <a:t>   </a:t>
            </a:r>
            <a:r>
              <a:rPr lang="en-US" altLang="zh-CN" sz="2400" b="1">
                <a:solidFill>
                  <a:srgbClr val="0000CC"/>
                </a:solidFill>
              </a:rPr>
              <a:t>public static void</a:t>
            </a:r>
            <a:r>
              <a:rPr lang="en-US" altLang="zh-CN" sz="2400" b="1"/>
              <a:t> main(</a:t>
            </a:r>
            <a:r>
              <a:rPr lang="en-US" altLang="zh-CN" sz="2400" b="1">
                <a:solidFill>
                  <a:srgbClr val="FF0066"/>
                </a:solidFill>
              </a:rPr>
              <a:t>String</a:t>
            </a:r>
            <a:r>
              <a:rPr lang="en-US" altLang="zh-CN" sz="2400" b="1"/>
              <a:t>[] args)</a:t>
            </a:r>
          </a:p>
          <a:p>
            <a:pPr eaLnBrk="1" hangingPunct="1">
              <a:lnSpc>
                <a:spcPct val="70000"/>
              </a:lnSpc>
              <a:buFontTx/>
              <a:buNone/>
            </a:pPr>
            <a:r>
              <a:rPr lang="en-US" altLang="zh-CN" sz="2400" b="1"/>
              <a:t>   {</a:t>
            </a:r>
          </a:p>
          <a:p>
            <a:pPr eaLnBrk="1" hangingPunct="1">
              <a:lnSpc>
                <a:spcPct val="70000"/>
              </a:lnSpc>
              <a:buFontTx/>
              <a:buNone/>
            </a:pPr>
            <a:r>
              <a:rPr lang="en-US" altLang="zh-CN" sz="2400" b="1"/>
              <a:t>       int x=0, y=3;</a:t>
            </a:r>
          </a:p>
          <a:p>
            <a:pPr eaLnBrk="1" hangingPunct="1">
              <a:lnSpc>
                <a:spcPct val="70000"/>
              </a:lnSpc>
              <a:buFontTx/>
              <a:buNone/>
            </a:pPr>
            <a:r>
              <a:rPr lang="en-US" altLang="zh-CN" sz="2400" b="1"/>
              <a:t>	   </a:t>
            </a:r>
            <a:r>
              <a:rPr lang="en-US" altLang="zh-CN" sz="2400" b="1">
                <a:solidFill>
                  <a:srgbClr val="0000CC"/>
                </a:solidFill>
              </a:rPr>
              <a:t>if </a:t>
            </a:r>
            <a:r>
              <a:rPr lang="en-US" altLang="zh-CN" sz="2400" b="1"/>
              <a:t>(x!=0 &amp;&amp; y==y/x)    //</a:t>
            </a:r>
            <a:r>
              <a:rPr lang="zh-CN" altLang="en-US" sz="2400" b="1"/>
              <a:t>第二个操作数不再计算</a:t>
            </a:r>
          </a:p>
          <a:p>
            <a:pPr eaLnBrk="1" hangingPunct="1">
              <a:lnSpc>
                <a:spcPct val="70000"/>
              </a:lnSpc>
              <a:buFontTx/>
              <a:buNone/>
            </a:pPr>
            <a:r>
              <a:rPr lang="zh-CN" altLang="en-US" sz="2400" b="1"/>
              <a:t>      	</a:t>
            </a:r>
            <a:r>
              <a:rPr lang="en-US" altLang="zh-CN" sz="2400" b="1">
                <a:solidFill>
                  <a:srgbClr val="FF0066"/>
                </a:solidFill>
              </a:rPr>
              <a:t>System</a:t>
            </a:r>
            <a:r>
              <a:rPr lang="en-US" altLang="zh-CN" sz="2400" b="1"/>
              <a:t>.out.println("y = "+y);</a:t>
            </a:r>
          </a:p>
          <a:p>
            <a:pPr eaLnBrk="1" hangingPunct="1">
              <a:lnSpc>
                <a:spcPct val="70000"/>
              </a:lnSpc>
              <a:buFontTx/>
              <a:buNone/>
            </a:pPr>
            <a:r>
              <a:rPr lang="en-US" altLang="zh-CN" sz="2400" b="1"/>
              <a:t>	</a:t>
            </a:r>
          </a:p>
          <a:p>
            <a:pPr eaLnBrk="1" hangingPunct="1">
              <a:lnSpc>
                <a:spcPct val="70000"/>
              </a:lnSpc>
              <a:buFontTx/>
              <a:buNone/>
            </a:pPr>
            <a:r>
              <a:rPr lang="en-US" altLang="zh-CN" sz="2400" b="1"/>
              <a:t>       </a:t>
            </a:r>
            <a:r>
              <a:rPr lang="en-US" altLang="zh-CN" sz="2400" b="1">
                <a:solidFill>
                  <a:srgbClr val="0000CC"/>
                </a:solidFill>
              </a:rPr>
              <a:t>if </a:t>
            </a:r>
            <a:r>
              <a:rPr lang="en-US" altLang="zh-CN" sz="2400" b="1"/>
              <a:t>((x==0) || y==y/x)    //</a:t>
            </a:r>
            <a:r>
              <a:rPr lang="zh-CN" altLang="en-US" sz="2400" b="1"/>
              <a:t>第二个操作数不再计算</a:t>
            </a:r>
          </a:p>
          <a:p>
            <a:pPr eaLnBrk="1" hangingPunct="1">
              <a:lnSpc>
                <a:spcPct val="70000"/>
              </a:lnSpc>
              <a:buFontTx/>
              <a:buNone/>
            </a:pPr>
            <a:r>
              <a:rPr lang="zh-CN" altLang="en-US" sz="2400" b="1"/>
              <a:t>            </a:t>
            </a:r>
            <a:r>
              <a:rPr lang="en-US" altLang="zh-CN" sz="2400" b="1">
                <a:solidFill>
                  <a:srgbClr val="FF0066"/>
                </a:solidFill>
              </a:rPr>
              <a:t>System</a:t>
            </a:r>
            <a:r>
              <a:rPr lang="en-US" altLang="zh-CN" sz="2400" b="1"/>
              <a:t>.out.println("y = "+y); </a:t>
            </a:r>
          </a:p>
          <a:p>
            <a:pPr eaLnBrk="1" hangingPunct="1">
              <a:lnSpc>
                <a:spcPct val="70000"/>
              </a:lnSpc>
              <a:buFontTx/>
              <a:buNone/>
            </a:pPr>
            <a:endParaRPr lang="en-US" altLang="zh-CN" sz="2400" b="1"/>
          </a:p>
          <a:p>
            <a:pPr eaLnBrk="1" hangingPunct="1">
              <a:lnSpc>
                <a:spcPct val="70000"/>
              </a:lnSpc>
              <a:buFontTx/>
              <a:buNone/>
            </a:pPr>
            <a:r>
              <a:rPr lang="en-US" altLang="zh-CN" sz="2400" b="1"/>
              <a:t>   }</a:t>
            </a:r>
          </a:p>
          <a:p>
            <a:pPr eaLnBrk="1" hangingPunct="1">
              <a:lnSpc>
                <a:spcPct val="70000"/>
              </a:lnSpc>
              <a:buFontTx/>
              <a:buNone/>
            </a:pPr>
            <a:r>
              <a:rPr lang="en-US" altLang="zh-CN" sz="2400" b="1"/>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C6710295-C697-43F3-BBD7-130F6EBE2C73}"/>
              </a:ext>
            </a:extLst>
          </p:cNvPr>
          <p:cNvSpPr>
            <a:spLocks noGrp="1" noChangeArrowheads="1"/>
          </p:cNvSpPr>
          <p:nvPr>
            <p:ph type="body" idx="1"/>
          </p:nvPr>
        </p:nvSpPr>
        <p:spPr>
          <a:xfrm>
            <a:off x="719572" y="1628800"/>
            <a:ext cx="7704856" cy="4537075"/>
          </a:xfrm>
        </p:spPr>
        <p:txBody>
          <a:bodyPr/>
          <a:lstStyle/>
          <a:p>
            <a:pPr eaLnBrk="1" hangingPunct="1">
              <a:lnSpc>
                <a:spcPct val="80000"/>
              </a:lnSpc>
              <a:buFontTx/>
              <a:buNone/>
            </a:pPr>
            <a:endParaRPr lang="en-US" altLang="zh-CN" sz="1800">
              <a:latin typeface="宋体" panose="02010600030101010101" pitchFamily="2" charset="-122"/>
            </a:endParaRPr>
          </a:p>
          <a:p>
            <a:pPr eaLnBrk="1" hangingPunct="1">
              <a:lnSpc>
                <a:spcPct val="80000"/>
              </a:lnSpc>
              <a:buFont typeface="Wingdings" panose="05000000000000000000" pitchFamily="2" charset="2"/>
              <a:buChar char="Ø"/>
            </a:pPr>
            <a:r>
              <a:rPr lang="zh-CN" altLang="en-US" sz="2200" b="1">
                <a:solidFill>
                  <a:srgbClr val="FF0000"/>
                </a:solidFill>
                <a:latin typeface="宋体" panose="02010600030101010101" pitchFamily="2" charset="-122"/>
              </a:rPr>
              <a:t>关键字</a:t>
            </a:r>
            <a:r>
              <a:rPr lang="zh-CN" altLang="en-US" sz="2200" b="1">
                <a:latin typeface="宋体" panose="02010600030101010101" pitchFamily="2" charset="-122"/>
              </a:rPr>
              <a:t>（保留字）就是</a:t>
            </a:r>
            <a:r>
              <a:rPr lang="en-US" altLang="zh-CN" sz="2200" b="1">
                <a:latin typeface="宋体" panose="02010600030101010101" pitchFamily="2" charset="-122"/>
              </a:rPr>
              <a:t>Java</a:t>
            </a:r>
            <a:r>
              <a:rPr lang="zh-CN" altLang="en-US" sz="2200" b="1">
                <a:latin typeface="宋体" panose="02010600030101010101" pitchFamily="2" charset="-122"/>
              </a:rPr>
              <a:t>语言中已经被赋予特定意义的一些单词，它们在程序上有着不同的用途，不可以把关键字作为名字来用。</a:t>
            </a:r>
            <a:endParaRPr lang="en-US" altLang="zh-CN" sz="2200" b="1">
              <a:latin typeface="宋体" panose="02010600030101010101" pitchFamily="2" charset="-122"/>
            </a:endParaRPr>
          </a:p>
          <a:p>
            <a:pPr eaLnBrk="1" hangingPunct="1">
              <a:lnSpc>
                <a:spcPct val="80000"/>
              </a:lnSpc>
              <a:buFont typeface="Wingdings" panose="05000000000000000000" pitchFamily="2" charset="2"/>
              <a:buChar char="Ø"/>
            </a:pPr>
            <a:endParaRPr lang="zh-CN" altLang="en-US" sz="2200" b="1">
              <a:latin typeface="宋体" panose="02010600030101010101" pitchFamily="2" charset="-122"/>
            </a:endParaRPr>
          </a:p>
          <a:p>
            <a:pPr eaLnBrk="1" hangingPunct="1">
              <a:lnSpc>
                <a:spcPct val="130000"/>
              </a:lnSpc>
              <a:buFont typeface="Wingdings" panose="05000000000000000000" pitchFamily="2" charset="2"/>
              <a:buChar char="Ø"/>
            </a:pPr>
            <a:r>
              <a:rPr lang="zh-CN" altLang="en-US" sz="2200" b="1">
                <a:solidFill>
                  <a:srgbClr val="FF0066"/>
                </a:solidFill>
                <a:latin typeface="Times New Roman" panose="02020603050405020304" pitchFamily="18" charset="0"/>
              </a:rPr>
              <a:t>关键字一律用小写字母表示</a:t>
            </a:r>
            <a:r>
              <a:rPr lang="zh-CN" altLang="en-US" sz="2200" b="1">
                <a:latin typeface="Times New Roman" panose="02020603050405020304" pitchFamily="18" charset="0"/>
              </a:rPr>
              <a:t>。</a:t>
            </a:r>
            <a:r>
              <a:rPr lang="en-US" altLang="zh-CN" sz="2200" b="1">
                <a:latin typeface="Times New Roman" panose="02020603050405020304" pitchFamily="18" charset="0"/>
              </a:rPr>
              <a:t>Java </a:t>
            </a:r>
            <a:r>
              <a:rPr lang="zh-CN" altLang="en-US" sz="2200" b="1">
                <a:latin typeface="Times New Roman" panose="02020603050405020304" pitchFamily="18" charset="0"/>
              </a:rPr>
              <a:t>中的关键字约有 </a:t>
            </a:r>
            <a:r>
              <a:rPr lang="en-US" altLang="zh-CN" sz="2200" b="1">
                <a:latin typeface="Times New Roman" panose="02020603050405020304" pitchFamily="18" charset="0"/>
              </a:rPr>
              <a:t>50 </a:t>
            </a:r>
            <a:r>
              <a:rPr lang="zh-CN" altLang="en-US" sz="2200" b="1">
                <a:latin typeface="Times New Roman" panose="02020603050405020304" pitchFamily="18" charset="0"/>
              </a:rPr>
              <a:t>个，按用途划分为：数据类型、语句、修饰、方法、类、接口、包，并保留了</a:t>
            </a:r>
            <a:r>
              <a:rPr lang="en-US" altLang="zh-CN" sz="2200" b="1">
                <a:latin typeface="Times New Roman" panose="02020603050405020304" pitchFamily="18" charset="0"/>
              </a:rPr>
              <a:t>const</a:t>
            </a:r>
            <a:r>
              <a:rPr lang="zh-CN" altLang="en-US" sz="2200" b="1">
                <a:latin typeface="Times New Roman" panose="02020603050405020304" pitchFamily="18" charset="0"/>
              </a:rPr>
              <a:t>和 </a:t>
            </a:r>
            <a:r>
              <a:rPr lang="en-US" altLang="zh-CN" sz="2200" b="1">
                <a:latin typeface="Times New Roman" panose="02020603050405020304" pitchFamily="18" charset="0"/>
              </a:rPr>
              <a:t>goto</a:t>
            </a:r>
          </a:p>
          <a:p>
            <a:pPr eaLnBrk="1" hangingPunct="1">
              <a:lnSpc>
                <a:spcPct val="130000"/>
              </a:lnSpc>
              <a:buFontTx/>
              <a:buChar char=" "/>
            </a:pPr>
            <a:endParaRPr lang="en-US" altLang="zh-CN" sz="2200" b="1"/>
          </a:p>
          <a:p>
            <a:pPr eaLnBrk="1" hangingPunct="1">
              <a:lnSpc>
                <a:spcPct val="80000"/>
              </a:lnSpc>
              <a:buFontTx/>
              <a:buNone/>
            </a:pPr>
            <a:endParaRPr lang="en-US" altLang="zh-CN" sz="1800"/>
          </a:p>
          <a:p>
            <a:pPr eaLnBrk="1" hangingPunct="1">
              <a:lnSpc>
                <a:spcPct val="80000"/>
              </a:lnSpc>
              <a:buFontTx/>
              <a:buNone/>
            </a:pPr>
            <a:endParaRPr lang="en-US" altLang="zh-CN" sz="1800"/>
          </a:p>
          <a:p>
            <a:pPr eaLnBrk="1" hangingPunct="1">
              <a:lnSpc>
                <a:spcPct val="80000"/>
              </a:lnSpc>
              <a:buFontTx/>
              <a:buNone/>
            </a:pPr>
            <a:r>
              <a:rPr lang="en-US" altLang="zh-CN" sz="2000"/>
              <a:t>   </a:t>
            </a:r>
          </a:p>
        </p:txBody>
      </p:sp>
      <p:sp>
        <p:nvSpPr>
          <p:cNvPr id="7171" name="Rectangle 3">
            <a:extLst>
              <a:ext uri="{FF2B5EF4-FFF2-40B4-BE49-F238E27FC236}">
                <a16:creationId xmlns:a16="http://schemas.microsoft.com/office/drawing/2014/main" id="{A3470F05-B022-4308-AA34-5E36607DB358}"/>
              </a:ext>
            </a:extLst>
          </p:cNvPr>
          <p:cNvSpPr>
            <a:spLocks noChangeArrowheads="1"/>
          </p:cNvSpPr>
          <p:nvPr/>
        </p:nvSpPr>
        <p:spPr bwMode="auto">
          <a:xfrm>
            <a:off x="2339975" y="549275"/>
            <a:ext cx="32416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600" b="0">
                <a:solidFill>
                  <a:srgbClr val="FF0066"/>
                </a:solidFill>
              </a:rPr>
              <a:t>     </a:t>
            </a:r>
            <a:r>
              <a:rPr lang="en-US" altLang="zh-CN" sz="4000" b="0">
                <a:solidFill>
                  <a:srgbClr val="FF0066"/>
                </a:solidFill>
              </a:rPr>
              <a:t>2.2 </a:t>
            </a:r>
            <a:r>
              <a:rPr lang="zh-CN" altLang="en-US" sz="4000" b="0">
                <a:solidFill>
                  <a:srgbClr val="FF0066"/>
                </a:solidFill>
              </a:rPr>
              <a:t>关键字</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FED75E8-244C-427A-876F-F8650A8BD94A}"/>
              </a:ext>
            </a:extLst>
          </p:cNvPr>
          <p:cNvSpPr>
            <a:spLocks noGrp="1" noChangeArrowheads="1"/>
          </p:cNvSpPr>
          <p:nvPr>
            <p:ph type="title"/>
          </p:nvPr>
        </p:nvSpPr>
        <p:spPr>
          <a:xfrm>
            <a:off x="457200" y="274638"/>
            <a:ext cx="8229600" cy="706437"/>
          </a:xfrm>
        </p:spPr>
        <p:txBody>
          <a:bodyPr/>
          <a:lstStyle/>
          <a:p>
            <a:pPr eaLnBrk="1" hangingPunct="1"/>
            <a:r>
              <a:rPr lang="zh-CN" altLang="en-US" sz="3600" b="1">
                <a:solidFill>
                  <a:srgbClr val="FF0066"/>
                </a:solidFill>
              </a:rPr>
              <a:t>位运算符</a:t>
            </a:r>
          </a:p>
        </p:txBody>
      </p:sp>
      <p:sp>
        <p:nvSpPr>
          <p:cNvPr id="49155" name="Rectangle 3">
            <a:extLst>
              <a:ext uri="{FF2B5EF4-FFF2-40B4-BE49-F238E27FC236}">
                <a16:creationId xmlns:a16="http://schemas.microsoft.com/office/drawing/2014/main" id="{D2D61984-B064-4BC0-BA0D-5A83C7538F14}"/>
              </a:ext>
            </a:extLst>
          </p:cNvPr>
          <p:cNvSpPr>
            <a:spLocks noGrp="1" noChangeArrowheads="1"/>
          </p:cNvSpPr>
          <p:nvPr>
            <p:ph type="body" idx="1"/>
          </p:nvPr>
        </p:nvSpPr>
        <p:spPr>
          <a:xfrm>
            <a:off x="228600" y="1200972"/>
            <a:ext cx="8686800" cy="5400823"/>
          </a:xfrm>
        </p:spPr>
        <p:txBody>
          <a:bodyPr/>
          <a:lstStyle/>
          <a:p>
            <a:pPr eaLnBrk="1" hangingPunct="1">
              <a:lnSpc>
                <a:spcPct val="90000"/>
              </a:lnSpc>
              <a:buFont typeface="Wingdings" panose="05000000000000000000" pitchFamily="2" charset="2"/>
              <a:buChar char="Ø"/>
            </a:pPr>
            <a:r>
              <a:rPr lang="zh-CN" altLang="en-US" sz="2400" b="1"/>
              <a:t>移位运算符</a:t>
            </a:r>
            <a:r>
              <a:rPr lang="en-US" altLang="zh-CN" sz="2400" b="1"/>
              <a:t>: &lt;&lt;(</a:t>
            </a:r>
            <a:r>
              <a:rPr lang="zh-CN" altLang="en-US" sz="2400" b="1"/>
              <a:t>左移</a:t>
            </a:r>
            <a:r>
              <a:rPr lang="en-US" altLang="zh-CN" sz="2400" b="1"/>
              <a:t>)</a:t>
            </a:r>
            <a:r>
              <a:rPr lang="zh-CN" altLang="en-US" sz="2400" b="1"/>
              <a:t>， </a:t>
            </a:r>
            <a:r>
              <a:rPr lang="en-US" altLang="zh-CN" sz="2400" b="1"/>
              <a:t>&gt;&gt;(</a:t>
            </a:r>
            <a:r>
              <a:rPr lang="zh-CN" altLang="en-US" sz="2400" b="1"/>
              <a:t>算术右移</a:t>
            </a:r>
            <a:r>
              <a:rPr lang="en-US" altLang="zh-CN" sz="2400" b="1"/>
              <a:t>)</a:t>
            </a:r>
            <a:r>
              <a:rPr lang="zh-CN" altLang="en-US" sz="2400" b="1"/>
              <a:t>，</a:t>
            </a:r>
            <a:r>
              <a:rPr lang="en-US" altLang="zh-CN" sz="2400" b="1"/>
              <a:t>&gt;&gt;&gt;(</a:t>
            </a:r>
            <a:r>
              <a:rPr lang="zh-CN" altLang="en-US" sz="2400" b="1"/>
              <a:t>无符号右移</a:t>
            </a:r>
            <a:r>
              <a:rPr lang="zh-CN" altLang="en-US" sz="2400"/>
              <a:t> </a:t>
            </a:r>
            <a:r>
              <a:rPr lang="en-US" altLang="zh-CN" sz="2400"/>
              <a:t>)</a:t>
            </a:r>
          </a:p>
          <a:p>
            <a:pPr eaLnBrk="1" hangingPunct="1">
              <a:lnSpc>
                <a:spcPct val="90000"/>
              </a:lnSpc>
              <a:buFontTx/>
              <a:buNone/>
            </a:pPr>
            <a:r>
              <a:rPr lang="en-US" altLang="zh-CN" sz="2400" b="1"/>
              <a:t> </a:t>
            </a:r>
            <a:r>
              <a:rPr lang="zh-CN" altLang="en-US" sz="2400"/>
              <a:t>例如：</a:t>
            </a:r>
          </a:p>
          <a:p>
            <a:pPr eaLnBrk="1" hangingPunct="1">
              <a:lnSpc>
                <a:spcPct val="90000"/>
              </a:lnSpc>
              <a:buFontTx/>
              <a:buNone/>
            </a:pPr>
            <a:r>
              <a:rPr lang="zh-CN" altLang="en-US" sz="2400"/>
              <a:t>　	            </a:t>
            </a:r>
            <a:r>
              <a:rPr lang="en-US" altLang="zh-CN" sz="2400"/>
              <a:t>a=10011101;</a:t>
            </a:r>
          </a:p>
          <a:p>
            <a:pPr eaLnBrk="1" hangingPunct="1">
              <a:lnSpc>
                <a:spcPct val="90000"/>
              </a:lnSpc>
              <a:buFontTx/>
              <a:buNone/>
            </a:pPr>
            <a:r>
              <a:rPr lang="en-US" altLang="zh-CN" sz="2400"/>
              <a:t>                b=00111001</a:t>
            </a:r>
            <a:r>
              <a:rPr lang="zh-CN" altLang="en-US" sz="2400"/>
              <a:t>；</a:t>
            </a:r>
          </a:p>
          <a:p>
            <a:pPr eaLnBrk="1" hangingPunct="1">
              <a:lnSpc>
                <a:spcPct val="90000"/>
              </a:lnSpc>
              <a:buFontTx/>
              <a:buNone/>
            </a:pPr>
            <a:r>
              <a:rPr lang="zh-CN" altLang="en-US" sz="2400"/>
              <a:t>     　　　</a:t>
            </a:r>
            <a:r>
              <a:rPr lang="en-US" altLang="zh-CN" sz="2400"/>
              <a:t>a&lt;&lt;3 =11101000;</a:t>
            </a:r>
            <a:br>
              <a:rPr lang="en-US" altLang="zh-CN" sz="2400"/>
            </a:br>
            <a:r>
              <a:rPr lang="zh-CN" altLang="en-US" sz="2400"/>
              <a:t>　　　 </a:t>
            </a:r>
            <a:r>
              <a:rPr lang="en-US" altLang="zh-CN" sz="2400"/>
              <a:t>a&gt;&gt;3 =11110011 </a:t>
            </a:r>
          </a:p>
          <a:p>
            <a:pPr eaLnBrk="1" hangingPunct="1">
              <a:lnSpc>
                <a:spcPct val="90000"/>
              </a:lnSpc>
              <a:buFontTx/>
              <a:buNone/>
            </a:pPr>
            <a:r>
              <a:rPr lang="en-US" altLang="zh-CN" sz="2400"/>
              <a:t>                a&gt;&gt;&gt;3=00010011;</a:t>
            </a:r>
            <a:br>
              <a:rPr lang="en-US" altLang="zh-CN" sz="2400"/>
            </a:br>
            <a:endParaRPr lang="en-US" altLang="zh-CN" sz="2400" b="1"/>
          </a:p>
          <a:p>
            <a:pPr eaLnBrk="1" hangingPunct="1">
              <a:lnSpc>
                <a:spcPct val="90000"/>
              </a:lnSpc>
              <a:buFont typeface="Wingdings" panose="05000000000000000000" pitchFamily="2" charset="2"/>
              <a:buChar char="Ø"/>
            </a:pPr>
            <a:r>
              <a:rPr lang="zh-CN" altLang="en-US" sz="2400" b="1"/>
              <a:t>位逻辑运算符</a:t>
            </a:r>
            <a:r>
              <a:rPr lang="en-US" altLang="zh-CN" sz="2400" b="1"/>
              <a:t>:  &amp; (</a:t>
            </a:r>
            <a:r>
              <a:rPr lang="zh-CN" altLang="en-US" sz="2400" b="1"/>
              <a:t>与</a:t>
            </a:r>
            <a:r>
              <a:rPr lang="en-US" altLang="zh-CN" sz="2400" b="1"/>
              <a:t>)  ,   | (</a:t>
            </a:r>
            <a:r>
              <a:rPr lang="zh-CN" altLang="en-US" sz="2400" b="1"/>
              <a:t>或</a:t>
            </a:r>
            <a:r>
              <a:rPr lang="en-US" altLang="zh-CN" sz="2400" b="1"/>
              <a:t>),  ~ </a:t>
            </a:r>
            <a:r>
              <a:rPr lang="zh-CN" altLang="en-US" sz="2400" b="1"/>
              <a:t>非（也叫做求反） </a:t>
            </a:r>
            <a:r>
              <a:rPr lang="en-US" altLang="zh-CN" sz="2400" b="1"/>
              <a:t>^(</a:t>
            </a:r>
            <a:r>
              <a:rPr lang="zh-CN" altLang="en-US" sz="2400" b="1"/>
              <a:t>异或</a:t>
            </a:r>
            <a:r>
              <a:rPr lang="en-US" altLang="zh-CN" sz="2400" b="1"/>
              <a:t>)</a:t>
            </a:r>
            <a:r>
              <a:rPr lang="en-US" altLang="zh-CN" sz="2400"/>
              <a:t> </a:t>
            </a:r>
            <a:r>
              <a:rPr lang="zh-CN" altLang="en-US" sz="2400" b="1"/>
              <a:t>　　</a:t>
            </a:r>
          </a:p>
          <a:p>
            <a:pPr eaLnBrk="1" hangingPunct="1">
              <a:lnSpc>
                <a:spcPct val="90000"/>
              </a:lnSpc>
              <a:buFontTx/>
              <a:buNone/>
            </a:pPr>
            <a:r>
              <a:rPr lang="zh-CN" altLang="en-US" sz="2400" b="1"/>
              <a:t> </a:t>
            </a:r>
            <a:r>
              <a:rPr lang="zh-CN" altLang="en-US" sz="2400"/>
              <a:t>例如：</a:t>
            </a:r>
            <a:br>
              <a:rPr lang="zh-CN" altLang="en-US" sz="2400"/>
            </a:br>
            <a:r>
              <a:rPr lang="zh-CN" altLang="en-US" sz="2400"/>
              <a:t>　　　</a:t>
            </a:r>
            <a:r>
              <a:rPr lang="en-US" altLang="zh-CN" sz="2400"/>
              <a:t>a&amp;b=00011001; </a:t>
            </a:r>
          </a:p>
          <a:p>
            <a:pPr eaLnBrk="1" hangingPunct="1">
              <a:lnSpc>
                <a:spcPct val="90000"/>
              </a:lnSpc>
              <a:buFontTx/>
              <a:buNone/>
            </a:pPr>
            <a:r>
              <a:rPr lang="en-US" altLang="zh-CN" sz="2400"/>
              <a:t>               a|b=10111101;</a:t>
            </a:r>
            <a:br>
              <a:rPr lang="en-US" altLang="zh-CN" sz="2400"/>
            </a:br>
            <a:r>
              <a:rPr lang="zh-CN" altLang="en-US" sz="2400"/>
              <a:t>　　    </a:t>
            </a:r>
            <a:r>
              <a:rPr lang="en-US" altLang="zh-CN" sz="2400"/>
              <a:t>~a=01100010; </a:t>
            </a:r>
          </a:p>
          <a:p>
            <a:pPr eaLnBrk="1" hangingPunct="1">
              <a:lnSpc>
                <a:spcPct val="90000"/>
              </a:lnSpc>
              <a:buFontTx/>
              <a:buNone/>
            </a:pPr>
            <a:r>
              <a:rPr lang="en-US" altLang="zh-CN" sz="2400"/>
              <a:t>               a^b=10100100;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D89D2104-566D-4594-9F3A-8A12BEB30363}"/>
              </a:ext>
            </a:extLst>
          </p:cNvPr>
          <p:cNvSpPr>
            <a:spLocks noGrp="1" noChangeArrowheads="1"/>
          </p:cNvSpPr>
          <p:nvPr>
            <p:ph type="body" idx="1"/>
          </p:nvPr>
        </p:nvSpPr>
        <p:spPr>
          <a:xfrm>
            <a:off x="570384" y="584758"/>
            <a:ext cx="8003232" cy="5688483"/>
          </a:xfrm>
        </p:spPr>
        <p:txBody>
          <a:bodyPr/>
          <a:lstStyle/>
          <a:p>
            <a:pPr algn="ctr" eaLnBrk="1" hangingPunct="1">
              <a:lnSpc>
                <a:spcPct val="90000"/>
              </a:lnSpc>
              <a:buFontTx/>
              <a:buNone/>
            </a:pPr>
            <a:r>
              <a:rPr lang="zh-CN" altLang="en-US" sz="3600" dirty="0">
                <a:solidFill>
                  <a:srgbClr val="FF0066"/>
                </a:solidFill>
              </a:rPr>
              <a:t>移位运算的注意事项</a:t>
            </a:r>
          </a:p>
          <a:p>
            <a:pPr eaLnBrk="1" hangingPunct="1">
              <a:lnSpc>
                <a:spcPct val="90000"/>
              </a:lnSpc>
            </a:pPr>
            <a:endParaRPr lang="en-US" altLang="zh-CN" sz="2400" dirty="0"/>
          </a:p>
          <a:p>
            <a:pPr eaLnBrk="1" hangingPunct="1">
              <a:lnSpc>
                <a:spcPct val="90000"/>
              </a:lnSpc>
            </a:pPr>
            <a:r>
              <a:rPr lang="zh-CN" altLang="en-US" sz="2400" dirty="0">
                <a:latin typeface="Times New Roman" panose="02020603050405020304" pitchFamily="18" charset="0"/>
                <a:cs typeface="Times New Roman" panose="02020603050405020304" pitchFamily="18" charset="0"/>
              </a:rPr>
              <a:t>移位运算符适用类型有</a:t>
            </a:r>
            <a:r>
              <a:rPr lang="en-US" altLang="zh-CN" sz="2400" dirty="0">
                <a:latin typeface="Times New Roman" panose="02020603050405020304" pitchFamily="18" charset="0"/>
                <a:cs typeface="Times New Roman" panose="02020603050405020304" pitchFamily="18" charset="0"/>
              </a:rPr>
              <a:t>byte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short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char</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long</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r>
              <a:rPr lang="zh-CN" altLang="en-US" sz="2400" dirty="0">
                <a:solidFill>
                  <a:srgbClr val="0000CC"/>
                </a:solidFill>
                <a:latin typeface="Times New Roman" panose="02020603050405020304" pitchFamily="18" charset="0"/>
                <a:cs typeface="Times New Roman" panose="02020603050405020304" pitchFamily="18" charset="0"/>
              </a:rPr>
              <a:t>对低于</a:t>
            </a:r>
            <a:r>
              <a:rPr lang="en-US" altLang="zh-CN" sz="2400" dirty="0">
                <a:solidFill>
                  <a:srgbClr val="0000CC"/>
                </a:solidFill>
                <a:latin typeface="Times New Roman" panose="02020603050405020304" pitchFamily="18" charset="0"/>
                <a:cs typeface="Times New Roman" panose="02020603050405020304" pitchFamily="18" charset="0"/>
              </a:rPr>
              <a:t>int</a:t>
            </a:r>
            <a:r>
              <a:rPr lang="zh-CN" altLang="en-US" sz="2400" dirty="0">
                <a:solidFill>
                  <a:srgbClr val="0000CC"/>
                </a:solidFill>
                <a:latin typeface="Times New Roman" panose="02020603050405020304" pitchFamily="18" charset="0"/>
                <a:cs typeface="Times New Roman" panose="02020603050405020304" pitchFamily="18" charset="0"/>
              </a:rPr>
              <a:t>型的操作数</a:t>
            </a:r>
            <a:r>
              <a:rPr lang="zh-CN" altLang="en-US" sz="2400" dirty="0">
                <a:latin typeface="Times New Roman" panose="02020603050405020304" pitchFamily="18" charset="0"/>
                <a:cs typeface="Times New Roman" panose="02020603050405020304" pitchFamily="18" charset="0"/>
              </a:rPr>
              <a:t>将先自动转换为</a:t>
            </a:r>
            <a:r>
              <a:rPr lang="en-US" altLang="zh-CN" sz="2400" dirty="0">
                <a:latin typeface="Times New Roman" panose="02020603050405020304" pitchFamily="18" charset="0"/>
                <a:cs typeface="Times New Roman" panose="02020603050405020304" pitchFamily="18" charset="0"/>
              </a:rPr>
              <a:t>int</a:t>
            </a:r>
            <a:r>
              <a:rPr lang="zh-CN" altLang="en-US" sz="2400" dirty="0">
                <a:latin typeface="Times New Roman" panose="02020603050405020304" pitchFamily="18" charset="0"/>
                <a:cs typeface="Times New Roman" panose="02020603050405020304" pitchFamily="18" charset="0"/>
              </a:rPr>
              <a:t>型再移位。	</a:t>
            </a:r>
          </a:p>
          <a:p>
            <a:pPr eaLnBrk="1" hangingPunct="1">
              <a:lnSpc>
                <a:spcPct val="90000"/>
              </a:lnSpc>
            </a:pPr>
            <a:r>
              <a:rPr lang="zh-CN" altLang="en-US" sz="2400" dirty="0">
                <a:solidFill>
                  <a:srgbClr val="0000CC"/>
                </a:solidFill>
                <a:latin typeface="Times New Roman" panose="02020603050405020304" pitchFamily="18" charset="0"/>
                <a:cs typeface="Times New Roman" panose="02020603050405020304" pitchFamily="18" charset="0"/>
              </a:rPr>
              <a:t>对于</a:t>
            </a:r>
            <a:r>
              <a:rPr lang="en-US" altLang="zh-CN" sz="2400" dirty="0">
                <a:solidFill>
                  <a:srgbClr val="0000CC"/>
                </a:solidFill>
                <a:latin typeface="Times New Roman" panose="02020603050405020304" pitchFamily="18" charset="0"/>
                <a:cs typeface="Times New Roman" panose="02020603050405020304" pitchFamily="18" charset="0"/>
              </a:rPr>
              <a:t>int</a:t>
            </a:r>
            <a:r>
              <a:rPr lang="zh-CN" altLang="en-US" sz="2400" dirty="0">
                <a:solidFill>
                  <a:srgbClr val="0000CC"/>
                </a:solidFill>
                <a:latin typeface="Times New Roman" panose="02020603050405020304" pitchFamily="18" charset="0"/>
                <a:cs typeface="Times New Roman" panose="02020603050405020304" pitchFamily="18" charset="0"/>
              </a:rPr>
              <a:t>型整数移位</a:t>
            </a:r>
            <a:r>
              <a:rPr lang="en-US" altLang="zh-CN" sz="2400" dirty="0">
                <a:solidFill>
                  <a:srgbClr val="0000CC"/>
                </a:solidFill>
                <a:latin typeface="Times New Roman" panose="02020603050405020304" pitchFamily="18" charset="0"/>
                <a:cs typeface="Times New Roman" panose="02020603050405020304" pitchFamily="18" charset="0"/>
              </a:rPr>
              <a:t>a&gt;&gt;b</a:t>
            </a:r>
            <a:r>
              <a:rPr lang="zh-CN" altLang="en-US" sz="2400" dirty="0">
                <a:solidFill>
                  <a:srgbClr val="0000CC"/>
                </a:solidFill>
                <a:latin typeface="Times New Roman" panose="02020603050405020304" pitchFamily="18" charset="0"/>
                <a:cs typeface="Times New Roman" panose="02020603050405020304" pitchFamily="18" charset="0"/>
              </a:rPr>
              <a:t>，系统先将</a:t>
            </a:r>
            <a:r>
              <a:rPr lang="en-US" altLang="zh-CN" sz="2400" dirty="0">
                <a:solidFill>
                  <a:srgbClr val="0000CC"/>
                </a:solidFill>
                <a:latin typeface="Times New Roman" panose="02020603050405020304" pitchFamily="18" charset="0"/>
                <a:cs typeface="Times New Roman" panose="02020603050405020304" pitchFamily="18" charset="0"/>
              </a:rPr>
              <a:t>b</a:t>
            </a:r>
            <a:r>
              <a:rPr lang="zh-CN" altLang="en-US" sz="2400" dirty="0">
                <a:solidFill>
                  <a:srgbClr val="0000CC"/>
                </a:solidFill>
                <a:latin typeface="Times New Roman" panose="02020603050405020304" pitchFamily="18" charset="0"/>
                <a:cs typeface="Times New Roman" panose="02020603050405020304" pitchFamily="18" charset="0"/>
              </a:rPr>
              <a:t>对</a:t>
            </a:r>
            <a:r>
              <a:rPr lang="en-US" altLang="zh-CN" sz="2400" dirty="0">
                <a:solidFill>
                  <a:srgbClr val="0000CC"/>
                </a:solidFill>
                <a:latin typeface="Times New Roman" panose="02020603050405020304" pitchFamily="18" charset="0"/>
                <a:cs typeface="Times New Roman" panose="02020603050405020304" pitchFamily="18" charset="0"/>
              </a:rPr>
              <a:t>32</a:t>
            </a:r>
            <a:r>
              <a:rPr lang="zh-CN" altLang="en-US" sz="2400" dirty="0">
                <a:solidFill>
                  <a:srgbClr val="0000CC"/>
                </a:solidFill>
                <a:latin typeface="Times New Roman" panose="02020603050405020304" pitchFamily="18" charset="0"/>
                <a:cs typeface="Times New Roman" panose="02020603050405020304" pitchFamily="18" charset="0"/>
              </a:rPr>
              <a:t>取模</a:t>
            </a:r>
            <a:r>
              <a:rPr lang="zh-CN" altLang="en-US" sz="2400" dirty="0">
                <a:latin typeface="Times New Roman" panose="02020603050405020304" pitchFamily="18" charset="0"/>
                <a:cs typeface="Times New Roman" panose="02020603050405020304" pitchFamily="18" charset="0"/>
              </a:rPr>
              <a:t>，得到的结果才是真正移位的位数。例如：</a:t>
            </a:r>
            <a:r>
              <a:rPr lang="en-US" altLang="zh-CN" sz="2400" dirty="0">
                <a:latin typeface="Times New Roman" panose="02020603050405020304" pitchFamily="18" charset="0"/>
                <a:cs typeface="Times New Roman" panose="02020603050405020304" pitchFamily="18" charset="0"/>
              </a:rPr>
              <a:t>a&gt;&gt;33</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a&gt;&gt;1</a:t>
            </a:r>
            <a:r>
              <a:rPr lang="zh-CN" altLang="en-US" sz="2400" dirty="0">
                <a:latin typeface="Times New Roman" panose="02020603050405020304" pitchFamily="18" charset="0"/>
                <a:cs typeface="Times New Roman" panose="02020603050405020304" pitchFamily="18" charset="0"/>
              </a:rPr>
              <a:t>结果是一样的，</a:t>
            </a:r>
            <a:r>
              <a:rPr lang="en-US" altLang="zh-CN" sz="2400" dirty="0">
                <a:latin typeface="Times New Roman" panose="02020603050405020304" pitchFamily="18" charset="0"/>
                <a:cs typeface="Times New Roman" panose="02020603050405020304" pitchFamily="18" charset="0"/>
              </a:rPr>
              <a:t>a&gt;&gt;32</a:t>
            </a:r>
            <a:r>
              <a:rPr lang="zh-CN" altLang="en-US" sz="2400" dirty="0">
                <a:latin typeface="Times New Roman" panose="02020603050405020304" pitchFamily="18" charset="0"/>
                <a:cs typeface="Times New Roman" panose="02020603050405020304" pitchFamily="18" charset="0"/>
              </a:rPr>
              <a:t>的结果还是</a:t>
            </a:r>
            <a:r>
              <a:rPr lang="en-US" altLang="zh-CN" sz="2400"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原来的数字。</a:t>
            </a:r>
          </a:p>
          <a:p>
            <a:pPr eaLnBrk="1" hangingPunct="1">
              <a:lnSpc>
                <a:spcPct val="90000"/>
              </a:lnSpc>
            </a:pPr>
            <a:r>
              <a:rPr lang="zh-CN" altLang="en-US" sz="2400" dirty="0">
                <a:latin typeface="Times New Roman" panose="02020603050405020304" pitchFamily="18" charset="0"/>
                <a:cs typeface="Times New Roman" panose="02020603050405020304" pitchFamily="18" charset="0"/>
              </a:rPr>
              <a:t>对于</a:t>
            </a:r>
            <a:r>
              <a:rPr lang="en-US" altLang="zh-CN" sz="2400" dirty="0">
                <a:latin typeface="Times New Roman" panose="02020603050405020304" pitchFamily="18" charset="0"/>
                <a:cs typeface="Times New Roman" panose="02020603050405020304" pitchFamily="18" charset="0"/>
              </a:rPr>
              <a:t>long</a:t>
            </a:r>
            <a:r>
              <a:rPr lang="zh-CN" altLang="en-US" sz="2400" dirty="0">
                <a:latin typeface="Times New Roman" panose="02020603050405020304" pitchFamily="18" charset="0"/>
                <a:cs typeface="Times New Roman" panose="02020603050405020304" pitchFamily="18" charset="0"/>
              </a:rPr>
              <a:t>型整数移位时</a:t>
            </a:r>
            <a:r>
              <a:rPr lang="en-US" altLang="zh-CN" sz="2400" dirty="0">
                <a:latin typeface="Times New Roman" panose="02020603050405020304" pitchFamily="18" charset="0"/>
                <a:cs typeface="Times New Roman" panose="02020603050405020304" pitchFamily="18" charset="0"/>
              </a:rPr>
              <a:t>a&gt;&gt;b </a:t>
            </a:r>
            <a:r>
              <a:rPr lang="zh-CN" altLang="en-US" sz="2400" dirty="0">
                <a:latin typeface="Times New Roman" panose="02020603050405020304" pitchFamily="18" charset="0"/>
                <a:cs typeface="Times New Roman" panose="02020603050405020304" pitchFamily="18" charset="0"/>
              </a:rPr>
              <a:t>，则是先将移位位数</a:t>
            </a:r>
            <a:r>
              <a:rPr lang="en-US" altLang="zh-CN" sz="2400"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对</a:t>
            </a:r>
            <a:r>
              <a:rPr lang="en-US" altLang="zh-CN" sz="2400" dirty="0">
                <a:latin typeface="Times New Roman" panose="02020603050405020304" pitchFamily="18" charset="0"/>
                <a:cs typeface="Times New Roman" panose="02020603050405020304" pitchFamily="18" charset="0"/>
              </a:rPr>
              <a:t>64</a:t>
            </a:r>
            <a:r>
              <a:rPr lang="zh-CN" altLang="en-US" sz="2400" dirty="0">
                <a:latin typeface="Times New Roman" panose="02020603050405020304" pitchFamily="18" charset="0"/>
                <a:cs typeface="Times New Roman" panose="02020603050405020304" pitchFamily="18" charset="0"/>
              </a:rPr>
              <a:t>取模。</a:t>
            </a:r>
          </a:p>
          <a:p>
            <a:pPr eaLnBrk="1" hangingPunct="1">
              <a:lnSpc>
                <a:spcPct val="90000"/>
              </a:lnSpc>
            </a:pPr>
            <a:r>
              <a:rPr lang="en-US" altLang="zh-CN" sz="2400" dirty="0">
                <a:latin typeface="Times New Roman" panose="02020603050405020304" pitchFamily="18" charset="0"/>
                <a:cs typeface="Times New Roman" panose="02020603050405020304" pitchFamily="18" charset="0"/>
              </a:rPr>
              <a:t>x&gt;&gt;1</a:t>
            </a:r>
            <a:r>
              <a:rPr lang="zh-CN" altLang="en-US" sz="2400" dirty="0">
                <a:latin typeface="Times New Roman" panose="02020603050405020304" pitchFamily="18" charset="0"/>
                <a:cs typeface="Times New Roman" panose="02020603050405020304" pitchFamily="18" charset="0"/>
              </a:rPr>
              <a:t>的结果和</a:t>
            </a:r>
            <a:r>
              <a:rPr lang="en-US" altLang="zh-CN" sz="2400" dirty="0">
                <a:latin typeface="Times New Roman" panose="02020603050405020304" pitchFamily="18" charset="0"/>
                <a:cs typeface="Times New Roman" panose="02020603050405020304" pitchFamily="18" charset="0"/>
              </a:rPr>
              <a:t>x/2</a:t>
            </a:r>
            <a:r>
              <a:rPr lang="zh-CN" altLang="en-US" sz="2400" dirty="0">
                <a:latin typeface="Times New Roman" panose="02020603050405020304" pitchFamily="18" charset="0"/>
                <a:cs typeface="Times New Roman" panose="02020603050405020304" pitchFamily="18" charset="0"/>
              </a:rPr>
              <a:t>的结果是一样的，</a:t>
            </a:r>
            <a:r>
              <a:rPr lang="en-US" altLang="zh-CN" sz="2400" dirty="0">
                <a:latin typeface="Times New Roman" panose="02020603050405020304" pitchFamily="18" charset="0"/>
                <a:cs typeface="Times New Roman" panose="02020603050405020304" pitchFamily="18" charset="0"/>
              </a:rPr>
              <a:t>x&lt;&lt;2</a:t>
            </a:r>
            <a:r>
              <a:rPr lang="zh-CN" altLang="en-US" sz="2400" dirty="0">
                <a:latin typeface="Times New Roman" panose="02020603050405020304" pitchFamily="18" charset="0"/>
                <a:cs typeface="Times New Roman" panose="02020603050405020304" pitchFamily="18" charset="0"/>
              </a:rPr>
              <a:t>和</a:t>
            </a:r>
            <a:r>
              <a:rPr lang="en-US" altLang="zh-CN" sz="2400" dirty="0">
                <a:latin typeface="Times New Roman" panose="02020603050405020304" pitchFamily="18" charset="0"/>
                <a:cs typeface="Times New Roman" panose="02020603050405020304" pitchFamily="18" charset="0"/>
              </a:rPr>
              <a:t>x*4</a:t>
            </a:r>
            <a:r>
              <a:rPr lang="zh-CN" altLang="en-US" sz="2400" dirty="0">
                <a:latin typeface="Times New Roman" panose="02020603050405020304" pitchFamily="18" charset="0"/>
                <a:cs typeface="Times New Roman" panose="02020603050405020304" pitchFamily="18" charset="0"/>
              </a:rPr>
              <a:t>的结果也是一样的。总之，一个数</a:t>
            </a:r>
            <a:r>
              <a:rPr lang="zh-CN" altLang="en-US" sz="2400" b="1" dirty="0">
                <a:solidFill>
                  <a:srgbClr val="FF0066"/>
                </a:solidFill>
                <a:latin typeface="Times New Roman" panose="02020603050405020304" pitchFamily="18" charset="0"/>
                <a:cs typeface="Times New Roman" panose="02020603050405020304" pitchFamily="18" charset="0"/>
              </a:rPr>
              <a:t>左移</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位</a:t>
            </a:r>
            <a:r>
              <a:rPr lang="zh-CN" altLang="en-US" sz="2400" dirty="0">
                <a:latin typeface="Times New Roman" panose="02020603050405020304" pitchFamily="18" charset="0"/>
                <a:cs typeface="Times New Roman" panose="02020603050405020304" pitchFamily="18" charset="0"/>
              </a:rPr>
              <a:t>，就等于这个数</a:t>
            </a:r>
            <a:r>
              <a:rPr lang="zh-CN" altLang="en-US" sz="2400" b="1" dirty="0">
                <a:solidFill>
                  <a:srgbClr val="FF0066"/>
                </a:solidFill>
                <a:latin typeface="Times New Roman" panose="02020603050405020304" pitchFamily="18" charset="0"/>
                <a:cs typeface="Times New Roman" panose="02020603050405020304" pitchFamily="18" charset="0"/>
              </a:rPr>
              <a:t>乘以</a:t>
            </a:r>
            <a:r>
              <a:rPr lang="en-US" altLang="zh-CN" sz="2400" b="1" dirty="0">
                <a:solidFill>
                  <a:srgbClr val="FF0066"/>
                </a:solidFill>
                <a:latin typeface="Times New Roman" panose="02020603050405020304" pitchFamily="18" charset="0"/>
                <a:cs typeface="Times New Roman" panose="02020603050405020304" pitchFamily="18" charset="0"/>
              </a:rPr>
              <a:t>2</a:t>
            </a:r>
            <a:r>
              <a:rPr lang="zh-CN" altLang="en-US" sz="2400" b="1" dirty="0">
                <a:solidFill>
                  <a:srgbClr val="FF0066"/>
                </a:solidFill>
                <a:latin typeface="Times New Roman" panose="02020603050405020304" pitchFamily="18" charset="0"/>
                <a:cs typeface="Times New Roman" panose="02020603050405020304" pitchFamily="18" charset="0"/>
              </a:rPr>
              <a:t>的</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次方</a:t>
            </a:r>
            <a:r>
              <a:rPr lang="zh-CN" altLang="en-US" sz="2400" dirty="0">
                <a:latin typeface="Times New Roman" panose="02020603050405020304" pitchFamily="18" charset="0"/>
                <a:cs typeface="Times New Roman" panose="02020603050405020304" pitchFamily="18" charset="0"/>
              </a:rPr>
              <a:t>，一个数</a:t>
            </a:r>
            <a:r>
              <a:rPr lang="zh-CN" altLang="en-US" sz="2400" b="1" dirty="0">
                <a:solidFill>
                  <a:srgbClr val="FF0066"/>
                </a:solidFill>
                <a:latin typeface="Times New Roman" panose="02020603050405020304" pitchFamily="18" charset="0"/>
                <a:cs typeface="Times New Roman" panose="02020603050405020304" pitchFamily="18" charset="0"/>
              </a:rPr>
              <a:t>右移</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位</a:t>
            </a:r>
            <a:r>
              <a:rPr lang="zh-CN" altLang="en-US" sz="2400" dirty="0">
                <a:latin typeface="Times New Roman" panose="02020603050405020304" pitchFamily="18" charset="0"/>
                <a:cs typeface="Times New Roman" panose="02020603050405020304" pitchFamily="18" charset="0"/>
              </a:rPr>
              <a:t>，就等于这个数</a:t>
            </a:r>
            <a:r>
              <a:rPr lang="zh-CN" altLang="en-US" sz="2400" b="1" dirty="0">
                <a:solidFill>
                  <a:srgbClr val="FF0066"/>
                </a:solidFill>
                <a:latin typeface="Times New Roman" panose="02020603050405020304" pitchFamily="18" charset="0"/>
                <a:cs typeface="Times New Roman" panose="02020603050405020304" pitchFamily="18" charset="0"/>
              </a:rPr>
              <a:t>除以</a:t>
            </a:r>
            <a:r>
              <a:rPr lang="en-US" altLang="zh-CN" sz="2400" b="1" dirty="0">
                <a:solidFill>
                  <a:srgbClr val="FF0066"/>
                </a:solidFill>
                <a:latin typeface="Times New Roman" panose="02020603050405020304" pitchFamily="18" charset="0"/>
                <a:cs typeface="Times New Roman" panose="02020603050405020304" pitchFamily="18" charset="0"/>
              </a:rPr>
              <a:t>2</a:t>
            </a:r>
            <a:r>
              <a:rPr lang="zh-CN" altLang="en-US" sz="2400" b="1" dirty="0">
                <a:solidFill>
                  <a:srgbClr val="FF0066"/>
                </a:solidFill>
                <a:latin typeface="Times New Roman" panose="02020603050405020304" pitchFamily="18" charset="0"/>
                <a:cs typeface="Times New Roman" panose="02020603050405020304" pitchFamily="18" charset="0"/>
              </a:rPr>
              <a:t>的</a:t>
            </a:r>
            <a:r>
              <a:rPr lang="en-US" altLang="zh-CN" sz="2400" b="1" dirty="0">
                <a:solidFill>
                  <a:srgbClr val="FF0066"/>
                </a:solidFill>
                <a:latin typeface="Times New Roman" panose="02020603050405020304" pitchFamily="18" charset="0"/>
                <a:cs typeface="Times New Roman" panose="02020603050405020304" pitchFamily="18" charset="0"/>
              </a:rPr>
              <a:t>n</a:t>
            </a:r>
            <a:r>
              <a:rPr lang="zh-CN" altLang="en-US" sz="2400" b="1" dirty="0">
                <a:solidFill>
                  <a:srgbClr val="FF0066"/>
                </a:solidFill>
                <a:latin typeface="Times New Roman" panose="02020603050405020304" pitchFamily="18" charset="0"/>
                <a:cs typeface="Times New Roman" panose="02020603050405020304" pitchFamily="18" charset="0"/>
              </a:rPr>
              <a:t>次方</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pPr>
            <a:endParaRPr lang="en-US" altLang="zh-CN" sz="2400" dirty="0">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Char char="Ø"/>
            </a:pPr>
            <a:r>
              <a:rPr lang="zh-CN" altLang="en-US" sz="2400" dirty="0">
                <a:latin typeface="Times New Roman" panose="02020603050405020304" pitchFamily="18" charset="0"/>
                <a:cs typeface="Times New Roman" panose="02020603050405020304" pitchFamily="18" charset="0"/>
              </a:rPr>
              <a:t>请思考：如何用程序实现求</a:t>
            </a:r>
            <a:r>
              <a:rPr lang="en-US" altLang="zh-CN" sz="2400" dirty="0">
                <a:latin typeface="Times New Roman" panose="02020603050405020304" pitchFamily="18" charset="0"/>
                <a:cs typeface="Times New Roman" panose="02020603050405020304" pitchFamily="18" charset="0"/>
              </a:rPr>
              <a:t>2</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次方。答案：</a:t>
            </a:r>
            <a:r>
              <a:rPr lang="en-US" altLang="zh-CN" sz="2400" dirty="0">
                <a:latin typeface="Times New Roman" panose="02020603050405020304" pitchFamily="18" charset="0"/>
                <a:cs typeface="Times New Roman" panose="02020603050405020304" pitchFamily="18" charset="0"/>
              </a:rPr>
              <a:t>y = 1&lt;&lt; x</a:t>
            </a:r>
            <a:r>
              <a:rPr lang="zh-CN" altLang="en-US" sz="2400"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ED2F7537-9F01-4ADF-B4D1-3C78F5C7509B}"/>
              </a:ext>
            </a:extLst>
          </p:cNvPr>
          <p:cNvSpPr>
            <a:spLocks noGrp="1" noChangeArrowheads="1"/>
          </p:cNvSpPr>
          <p:nvPr>
            <p:ph type="title"/>
          </p:nvPr>
        </p:nvSpPr>
        <p:spPr/>
        <p:txBody>
          <a:bodyPr/>
          <a:lstStyle/>
          <a:p>
            <a:pPr eaLnBrk="1" hangingPunct="1"/>
            <a:r>
              <a:rPr lang="zh-CN" altLang="en-US" sz="3600">
                <a:solidFill>
                  <a:srgbClr val="FF0066"/>
                </a:solidFill>
              </a:rPr>
              <a:t>条件运算符</a:t>
            </a:r>
          </a:p>
        </p:txBody>
      </p:sp>
      <p:sp>
        <p:nvSpPr>
          <p:cNvPr id="53251" name="Rectangle 3">
            <a:extLst>
              <a:ext uri="{FF2B5EF4-FFF2-40B4-BE49-F238E27FC236}">
                <a16:creationId xmlns:a16="http://schemas.microsoft.com/office/drawing/2014/main" id="{BD3D941A-1702-43A3-B13B-C02FC0FB2269}"/>
              </a:ext>
            </a:extLst>
          </p:cNvPr>
          <p:cNvSpPr>
            <a:spLocks noGrp="1" noChangeArrowheads="1"/>
          </p:cNvSpPr>
          <p:nvPr>
            <p:ph type="body" idx="1"/>
          </p:nvPr>
        </p:nvSpPr>
        <p:spPr>
          <a:xfrm>
            <a:off x="457200" y="1600200"/>
            <a:ext cx="8075240" cy="4525963"/>
          </a:xfrm>
        </p:spPr>
        <p:txBody>
          <a:bodyPr/>
          <a:lstStyle/>
          <a:p>
            <a:pPr eaLnBrk="1" hangingPunct="1">
              <a:buFont typeface="Wingdings" panose="05000000000000000000" pitchFamily="2" charset="2"/>
              <a:buChar char="Ø"/>
            </a:pPr>
            <a:r>
              <a:rPr lang="zh-CN" altLang="en-US" sz="2800"/>
              <a:t>三目条件运算符语法格式：</a:t>
            </a:r>
            <a:r>
              <a:rPr lang="en-US" altLang="zh-CN" sz="2800"/>
              <a:t>x?y:z</a:t>
            </a:r>
          </a:p>
          <a:p>
            <a:pPr eaLnBrk="1" hangingPunct="1">
              <a:buFontTx/>
              <a:buNone/>
            </a:pPr>
            <a:endParaRPr lang="en-US" altLang="zh-CN" sz="1400"/>
          </a:p>
          <a:p>
            <a:pPr eaLnBrk="1" hangingPunct="1">
              <a:buFont typeface="Wingdings" panose="05000000000000000000" pitchFamily="2" charset="2"/>
              <a:buChar char="Ø"/>
            </a:pPr>
            <a:r>
              <a:rPr lang="zh-CN" altLang="en-US" sz="2800"/>
              <a:t>其中</a:t>
            </a:r>
            <a:r>
              <a:rPr lang="en-US" altLang="zh-CN" sz="2800"/>
              <a:t>x</a:t>
            </a:r>
            <a:r>
              <a:rPr lang="zh-CN" altLang="en-US" sz="2800"/>
              <a:t>为</a:t>
            </a:r>
            <a:r>
              <a:rPr lang="en-US" altLang="zh-CN" sz="2800"/>
              <a:t>boolean</a:t>
            </a:r>
            <a:r>
              <a:rPr lang="zh-CN" altLang="en-US" sz="2800"/>
              <a:t>类型表达式，先计算</a:t>
            </a:r>
            <a:r>
              <a:rPr lang="en-US" altLang="zh-CN" sz="2800"/>
              <a:t>x</a:t>
            </a:r>
            <a:r>
              <a:rPr lang="zh-CN" altLang="en-US" sz="2800"/>
              <a:t>的值，若为</a:t>
            </a:r>
            <a:r>
              <a:rPr lang="en-US" altLang="zh-CN" sz="2800"/>
              <a:t>true</a:t>
            </a:r>
            <a:r>
              <a:rPr lang="zh-CN" altLang="en-US" sz="2800"/>
              <a:t>，则整个三目运算的结果为表达式</a:t>
            </a:r>
            <a:r>
              <a:rPr lang="en-US" altLang="zh-CN" sz="2800"/>
              <a:t>y</a:t>
            </a:r>
            <a:r>
              <a:rPr lang="zh-CN" altLang="en-US" sz="2800"/>
              <a:t>的值，否则整个运算结果为表达式</a:t>
            </a:r>
            <a:r>
              <a:rPr lang="en-US" altLang="zh-CN" sz="2800"/>
              <a:t>z</a:t>
            </a:r>
            <a:r>
              <a:rPr lang="zh-CN" altLang="en-US" sz="2800"/>
              <a:t>的值。</a:t>
            </a:r>
            <a:endParaRPr lang="en-US" altLang="zh-CN" sz="2800"/>
          </a:p>
          <a:p>
            <a:pPr eaLnBrk="1" hangingPunct="1">
              <a:buFont typeface="Wingdings" panose="05000000000000000000" pitchFamily="2" charset="2"/>
              <a:buChar char="Ø"/>
            </a:pPr>
            <a:endParaRPr lang="en-US" altLang="zh-CN" sz="1400"/>
          </a:p>
          <a:p>
            <a:pPr eaLnBrk="1" hangingPunct="1">
              <a:buFont typeface="Wingdings" panose="05000000000000000000" pitchFamily="2" charset="2"/>
              <a:buChar char="Ø"/>
            </a:pPr>
            <a:r>
              <a:rPr lang="zh-CN" altLang="en-US" sz="2800"/>
              <a:t>举例：</a:t>
            </a:r>
          </a:p>
          <a:p>
            <a:pPr eaLnBrk="1" hangingPunct="1">
              <a:buFontTx/>
              <a:buNone/>
            </a:pPr>
            <a:r>
              <a:rPr lang="zh-CN" altLang="en-US" sz="2800"/>
              <a:t>	</a:t>
            </a:r>
            <a:r>
              <a:rPr lang="en-US" altLang="zh-CN" sz="2400"/>
              <a:t>int score = 80; int x=100;</a:t>
            </a:r>
          </a:p>
          <a:p>
            <a:pPr eaLnBrk="1" hangingPunct="1">
              <a:buFontTx/>
              <a:buNone/>
            </a:pPr>
            <a:r>
              <a:rPr lang="en-US" altLang="zh-CN" sz="2400"/>
              <a:t>	String type = score&lt;60 ? ”</a:t>
            </a:r>
            <a:r>
              <a:rPr lang="zh-CN" altLang="en-US" sz="2400"/>
              <a:t>不及格</a:t>
            </a:r>
            <a:r>
              <a:rPr lang="en-US" altLang="zh-CN" sz="2400"/>
              <a:t>” : ”</a:t>
            </a:r>
            <a:r>
              <a:rPr lang="zh-CN" altLang="en-US" sz="2400"/>
              <a:t>及格</a:t>
            </a:r>
            <a:r>
              <a:rPr lang="en-US" altLang="zh-CN" sz="2400"/>
              <a:t>”;</a:t>
            </a:r>
          </a:p>
          <a:p>
            <a:pPr eaLnBrk="1" hangingPunct="1">
              <a:buFontTx/>
              <a:buNone/>
            </a:pPr>
            <a:r>
              <a:rPr lang="en-US" altLang="zh-CN" sz="2400"/>
              <a:t>    system.out.println(“type=“+type);    //type=“</a:t>
            </a:r>
            <a:r>
              <a:rPr lang="zh-CN" altLang="en-US" sz="2400"/>
              <a:t>及格”</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501B4AD-9830-4FC9-B61D-0A7C4C4141DA}"/>
              </a:ext>
            </a:extLst>
          </p:cNvPr>
          <p:cNvSpPr>
            <a:spLocks noGrp="1" noChangeArrowheads="1"/>
          </p:cNvSpPr>
          <p:nvPr>
            <p:ph type="title"/>
          </p:nvPr>
        </p:nvSpPr>
        <p:spPr>
          <a:xfrm>
            <a:off x="457200" y="49212"/>
            <a:ext cx="8229600" cy="1143000"/>
          </a:xfrm>
        </p:spPr>
        <p:txBody>
          <a:bodyPr/>
          <a:lstStyle/>
          <a:p>
            <a:pPr eaLnBrk="1" hangingPunct="1"/>
            <a:r>
              <a:rPr lang="zh-CN" altLang="en-US" sz="3600">
                <a:solidFill>
                  <a:srgbClr val="FF0066"/>
                </a:solidFill>
              </a:rPr>
              <a:t>运算符的优先级</a:t>
            </a:r>
            <a:r>
              <a:rPr lang="zh-CN" altLang="en-US"/>
              <a:t> </a:t>
            </a:r>
          </a:p>
        </p:txBody>
      </p:sp>
      <p:sp>
        <p:nvSpPr>
          <p:cNvPr id="54275" name="Text Box 4">
            <a:extLst>
              <a:ext uri="{FF2B5EF4-FFF2-40B4-BE49-F238E27FC236}">
                <a16:creationId xmlns:a16="http://schemas.microsoft.com/office/drawing/2014/main" id="{9F736AFE-17D5-4E11-BE12-EC271B15D67E}"/>
              </a:ext>
            </a:extLst>
          </p:cNvPr>
          <p:cNvSpPr txBox="1">
            <a:spLocks noChangeArrowheads="1"/>
          </p:cNvSpPr>
          <p:nvPr/>
        </p:nvSpPr>
        <p:spPr bwMode="auto">
          <a:xfrm>
            <a:off x="1583358" y="6237312"/>
            <a:ext cx="5977284" cy="457200"/>
          </a:xfrm>
          <a:prstGeom prst="rect">
            <a:avLst/>
          </a:prstGeom>
          <a:noFill/>
          <a:ln>
            <a:noFill/>
          </a:ln>
          <a:effectLst/>
          <a:extLst>
            <a:ext uri="{909E8E84-426E-40DD-AFC4-6F175D3DCCD1}">
              <a14:hiddenFill xmlns:a14="http://schemas.microsoft.com/office/drawing/2010/main">
                <a:solidFill>
                  <a:srgbClr val="969696"/>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ü"/>
            </a:pPr>
            <a:r>
              <a:rPr lang="zh-CN" altLang="en-US" sz="2400">
                <a:latin typeface="Times New Roman" panose="02020603050405020304" pitchFamily="18" charset="0"/>
              </a:rPr>
              <a:t>我们可以使用括号改变运算赋的优先级</a:t>
            </a:r>
          </a:p>
        </p:txBody>
      </p:sp>
      <p:pic>
        <p:nvPicPr>
          <p:cNvPr id="54276" name="Picture 5">
            <a:extLst>
              <a:ext uri="{FF2B5EF4-FFF2-40B4-BE49-F238E27FC236}">
                <a16:creationId xmlns:a16="http://schemas.microsoft.com/office/drawing/2014/main" id="{62B14DAB-B281-4056-BD0F-7AF122271E2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192212"/>
            <a:ext cx="8229600" cy="482441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39E753FF-2548-45E4-B753-CF1A7D4701C7}"/>
              </a:ext>
            </a:extLst>
          </p:cNvPr>
          <p:cNvSpPr>
            <a:spLocks noGrp="1" noChangeArrowheads="1"/>
          </p:cNvSpPr>
          <p:nvPr>
            <p:ph type="title"/>
          </p:nvPr>
        </p:nvSpPr>
        <p:spPr>
          <a:xfrm>
            <a:off x="468313" y="347663"/>
            <a:ext cx="8229600" cy="777875"/>
          </a:xfrm>
        </p:spPr>
        <p:txBody>
          <a:bodyPr/>
          <a:lstStyle/>
          <a:p>
            <a:pPr eaLnBrk="1" hangingPunct="1"/>
            <a:r>
              <a:rPr lang="en-US" altLang="zh-CN" sz="3600">
                <a:solidFill>
                  <a:srgbClr val="FF0066"/>
                </a:solidFill>
              </a:rPr>
              <a:t>2.7 </a:t>
            </a:r>
            <a:r>
              <a:rPr lang="zh-CN" altLang="en-US" sz="3600">
                <a:solidFill>
                  <a:srgbClr val="FF0066"/>
                </a:solidFill>
              </a:rPr>
              <a:t>表达式</a:t>
            </a:r>
          </a:p>
        </p:txBody>
      </p:sp>
      <p:sp>
        <p:nvSpPr>
          <p:cNvPr id="55299" name="Rectangle 3">
            <a:extLst>
              <a:ext uri="{FF2B5EF4-FFF2-40B4-BE49-F238E27FC236}">
                <a16:creationId xmlns:a16="http://schemas.microsoft.com/office/drawing/2014/main" id="{DB8343C4-B59D-4DDD-8AD8-74802618F86F}"/>
              </a:ext>
            </a:extLst>
          </p:cNvPr>
          <p:cNvSpPr>
            <a:spLocks noGrp="1" noChangeArrowheads="1"/>
          </p:cNvSpPr>
          <p:nvPr>
            <p:ph type="body" idx="1"/>
          </p:nvPr>
        </p:nvSpPr>
        <p:spPr>
          <a:xfrm>
            <a:off x="107504" y="1628800"/>
            <a:ext cx="8352928" cy="4681537"/>
          </a:xfrm>
        </p:spPr>
        <p:txBody>
          <a:bodyPr/>
          <a:lstStyle/>
          <a:p>
            <a:pPr lvl="1" eaLnBrk="1" hangingPunct="1">
              <a:lnSpc>
                <a:spcPct val="90000"/>
              </a:lnSpc>
              <a:buFont typeface="Wingdings" panose="05000000000000000000" pitchFamily="2" charset="2"/>
              <a:buChar char="Ø"/>
            </a:pPr>
            <a:r>
              <a:rPr lang="zh-CN" altLang="en-US" sz="2400" b="1"/>
              <a:t>一个</a:t>
            </a:r>
            <a:r>
              <a:rPr lang="zh-CN" altLang="en-US" sz="2400" b="1">
                <a:solidFill>
                  <a:srgbClr val="C00000"/>
                </a:solidFill>
              </a:rPr>
              <a:t>表达式</a:t>
            </a:r>
            <a:r>
              <a:rPr lang="zh-CN" altLang="en-US" sz="2400" b="1"/>
              <a:t>就是一个能够返回值的简单结构。最简单的表达式是</a:t>
            </a:r>
            <a:r>
              <a:rPr lang="zh-CN" altLang="en-US" sz="2400" b="1">
                <a:solidFill>
                  <a:srgbClr val="FF0066"/>
                </a:solidFill>
              </a:rPr>
              <a:t>变量和常量</a:t>
            </a:r>
            <a:r>
              <a:rPr lang="zh-CN" altLang="en-US" sz="2400" b="1"/>
              <a:t>。在</a:t>
            </a:r>
            <a:r>
              <a:rPr lang="en-US" altLang="zh-CN" sz="2400" b="1"/>
              <a:t>Java</a:t>
            </a:r>
            <a:r>
              <a:rPr lang="zh-CN" altLang="en-US" sz="2400" b="1"/>
              <a:t>中也可以通过使用运算符、方法调用以及类型转换等，建立复杂的表达式。</a:t>
            </a:r>
          </a:p>
          <a:p>
            <a:pPr lvl="1" eaLnBrk="1" hangingPunct="1">
              <a:lnSpc>
                <a:spcPct val="90000"/>
              </a:lnSpc>
              <a:buFontTx/>
              <a:buNone/>
            </a:pPr>
            <a:endParaRPr lang="zh-CN" altLang="en-US" sz="2400" b="1"/>
          </a:p>
          <a:p>
            <a:pPr lvl="1" eaLnBrk="1" hangingPunct="1">
              <a:lnSpc>
                <a:spcPct val="90000"/>
              </a:lnSpc>
              <a:buClr>
                <a:schemeClr val="tx1"/>
              </a:buClr>
              <a:buFont typeface="Wingdings" panose="05000000000000000000" pitchFamily="2" charset="2"/>
              <a:buChar char="Ø"/>
            </a:pPr>
            <a:r>
              <a:rPr lang="zh-CN" altLang="en-US" sz="2400" b="1">
                <a:solidFill>
                  <a:srgbClr val="0000CC"/>
                </a:solidFill>
              </a:rPr>
              <a:t>表达式可用于赋值给一个变量、计算方法的参数、或者判断一个条件，表达式也可以包含方法的调用</a:t>
            </a:r>
            <a:r>
              <a:rPr lang="zh-CN" altLang="en-US" sz="2400" b="1"/>
              <a:t>。</a:t>
            </a:r>
            <a:endParaRPr lang="en-US" altLang="zh-CN" sz="2400" b="1"/>
          </a:p>
          <a:p>
            <a:pPr marL="457200" lvl="1" indent="0" eaLnBrk="1" hangingPunct="1">
              <a:lnSpc>
                <a:spcPct val="90000"/>
              </a:lnSpc>
              <a:buClr>
                <a:schemeClr val="tx1"/>
              </a:buClr>
              <a:buNone/>
            </a:pPr>
            <a:r>
              <a:rPr lang="en-US" altLang="zh-CN" sz="2400" b="1"/>
              <a:t>	</a:t>
            </a:r>
            <a:r>
              <a:rPr lang="zh-CN" altLang="en-US" sz="2400" b="1"/>
              <a:t>例如：</a:t>
            </a:r>
            <a:r>
              <a:rPr lang="en-US" altLang="zh-CN" sz="2000" b="1"/>
              <a:t>x    //</a:t>
            </a:r>
            <a:r>
              <a:rPr lang="zh-CN" altLang="en-US" sz="2000" b="1"/>
              <a:t>变量</a:t>
            </a:r>
            <a:endParaRPr lang="en-US" altLang="zh-CN" sz="2000" b="1"/>
          </a:p>
          <a:p>
            <a:pPr lvl="3" eaLnBrk="1" hangingPunct="1">
              <a:lnSpc>
                <a:spcPct val="90000"/>
              </a:lnSpc>
              <a:buNone/>
            </a:pPr>
            <a:r>
              <a:rPr lang="en-US" altLang="zh-CN" sz="1600" b="1"/>
              <a:t>		</a:t>
            </a:r>
            <a:r>
              <a:rPr lang="en-US" altLang="zh-CN" b="1"/>
              <a:t>PI    //</a:t>
            </a:r>
            <a:r>
              <a:rPr lang="zh-CN" altLang="en-US" b="1"/>
              <a:t>常量</a:t>
            </a:r>
            <a:endParaRPr lang="en-US" altLang="zh-CN" b="1"/>
          </a:p>
          <a:p>
            <a:pPr lvl="3" eaLnBrk="1" hangingPunct="1">
              <a:lnSpc>
                <a:spcPct val="90000"/>
              </a:lnSpc>
              <a:buNone/>
            </a:pPr>
            <a:r>
              <a:rPr lang="en-US" altLang="zh-CN" b="1"/>
              <a:t>      System.out.println("</a:t>
            </a:r>
            <a:r>
              <a:rPr lang="zh-CN" altLang="en-US" b="1"/>
              <a:t>字符串长度：</a:t>
            </a:r>
            <a:r>
              <a:rPr lang="en-US" altLang="zh-CN" b="1"/>
              <a:t>"+n)    //</a:t>
            </a:r>
            <a:r>
              <a:rPr lang="zh-CN" altLang="en-US" b="1"/>
              <a:t>方法调用</a:t>
            </a:r>
            <a:endParaRPr lang="en-US" altLang="zh-CN" b="1"/>
          </a:p>
          <a:p>
            <a:pPr lvl="3" eaLnBrk="1" hangingPunct="1">
              <a:lnSpc>
                <a:spcPct val="90000"/>
              </a:lnSpc>
              <a:buNone/>
            </a:pPr>
            <a:r>
              <a:rPr lang="en-US" altLang="zh-CN" b="1"/>
              <a:t>      x * y    //</a:t>
            </a:r>
            <a:r>
              <a:rPr lang="zh-CN" altLang="en-US" b="1"/>
              <a:t>算术运算</a:t>
            </a:r>
            <a:endParaRPr lang="en-US" altLang="zh-CN" b="1"/>
          </a:p>
          <a:p>
            <a:pPr lvl="3" eaLnBrk="1" hangingPunct="1">
              <a:lnSpc>
                <a:spcPct val="90000"/>
              </a:lnSpc>
              <a:buNone/>
            </a:pPr>
            <a:r>
              <a:rPr lang="en-US" altLang="zh-CN" b="1"/>
              <a:t>      x = 1.5    //</a:t>
            </a:r>
            <a:r>
              <a:rPr lang="zh-CN" altLang="en-US" b="1"/>
              <a:t>变量赋值</a:t>
            </a:r>
            <a:endParaRPr lang="en-US" altLang="zh-CN" b="1"/>
          </a:p>
          <a:p>
            <a:pPr lvl="3" eaLnBrk="1" hangingPunct="1">
              <a:lnSpc>
                <a:spcPct val="90000"/>
              </a:lnSpc>
              <a:buNone/>
            </a:pPr>
            <a:r>
              <a:rPr lang="en-US" altLang="zh-CN" b="1"/>
              <a:t>      love2.equals(love1)    //</a:t>
            </a:r>
            <a:r>
              <a:rPr lang="zh-CN" altLang="en-US" b="1"/>
              <a:t>逻辑运算</a:t>
            </a:r>
            <a:endParaRPr lang="en-US" altLang="zh-CN" b="1"/>
          </a:p>
          <a:p>
            <a:pPr lvl="3" eaLnBrk="1" hangingPunct="1">
              <a:lnSpc>
                <a:spcPct val="90000"/>
              </a:lnSpc>
              <a:buNone/>
            </a:pPr>
            <a:r>
              <a:rPr lang="en-US" altLang="zh-CN" b="1"/>
              <a:t>      int p = (int)PI    //</a:t>
            </a:r>
            <a:r>
              <a:rPr lang="zh-CN" altLang="en-US" b="1"/>
              <a:t>类型转换</a:t>
            </a:r>
            <a:endParaRPr lang="zh-CN" altLang="en-US"/>
          </a:p>
          <a:p>
            <a:pPr lvl="1" eaLnBrk="1" hangingPunct="1">
              <a:lnSpc>
                <a:spcPct val="90000"/>
              </a:lnSpc>
              <a:buFontTx/>
              <a:buNone/>
            </a:pPr>
            <a:endParaRPr lang="zh-CN" altLang="en-US" sz="2400"/>
          </a:p>
          <a:p>
            <a:pPr lvl="1" eaLnBrk="1" hangingPunct="1">
              <a:lnSpc>
                <a:spcPct val="90000"/>
              </a:lnSpc>
              <a:buFontTx/>
              <a:buNone/>
            </a:pPr>
            <a:endParaRPr lang="en-US" altLang="zh-CN" sz="2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0EBECE-1876-41F5-A392-D4FDB195872E}"/>
              </a:ext>
            </a:extLst>
          </p:cNvPr>
          <p:cNvSpPr>
            <a:spLocks noGrp="1" noChangeArrowheads="1"/>
          </p:cNvSpPr>
          <p:nvPr>
            <p:ph type="title"/>
          </p:nvPr>
        </p:nvSpPr>
        <p:spPr/>
        <p:txBody>
          <a:bodyPr/>
          <a:lstStyle/>
          <a:p>
            <a:pPr eaLnBrk="1" hangingPunct="1"/>
            <a:r>
              <a:rPr lang="en-US" altLang="zh-CN" sz="3600">
                <a:solidFill>
                  <a:srgbClr val="FF0066"/>
                </a:solidFill>
              </a:rPr>
              <a:t>2.8 </a:t>
            </a:r>
            <a:r>
              <a:rPr lang="zh-CN" altLang="en-US" sz="3600">
                <a:solidFill>
                  <a:srgbClr val="FF0066"/>
                </a:solidFill>
              </a:rPr>
              <a:t>控制语句</a:t>
            </a:r>
            <a:r>
              <a:rPr lang="zh-CN" altLang="en-US"/>
              <a:t> </a:t>
            </a:r>
          </a:p>
        </p:txBody>
      </p:sp>
      <p:sp>
        <p:nvSpPr>
          <p:cNvPr id="56323" name="Rectangle 3">
            <a:extLst>
              <a:ext uri="{FF2B5EF4-FFF2-40B4-BE49-F238E27FC236}">
                <a16:creationId xmlns:a16="http://schemas.microsoft.com/office/drawing/2014/main" id="{FE24AA5F-0A97-474F-A8E9-F89AA08A4D83}"/>
              </a:ext>
            </a:extLst>
          </p:cNvPr>
          <p:cNvSpPr>
            <a:spLocks noGrp="1" noChangeArrowheads="1"/>
          </p:cNvSpPr>
          <p:nvPr>
            <p:ph type="body" idx="1"/>
          </p:nvPr>
        </p:nvSpPr>
        <p:spPr>
          <a:xfrm>
            <a:off x="457200" y="1916832"/>
            <a:ext cx="8229600" cy="3744416"/>
          </a:xfrm>
        </p:spPr>
        <p:txBody>
          <a:bodyPr/>
          <a:lstStyle/>
          <a:p>
            <a:pPr eaLnBrk="1" hangingPunct="1">
              <a:buFont typeface="Wingdings" panose="05000000000000000000" pitchFamily="2" charset="2"/>
              <a:buChar char="Ø"/>
            </a:pPr>
            <a:r>
              <a:rPr lang="en-US" altLang="zh-CN" sz="2400" b="1" dirty="0"/>
              <a:t>Java</a:t>
            </a:r>
            <a:r>
              <a:rPr lang="zh-CN" altLang="en-US" sz="2400" b="1" dirty="0"/>
              <a:t>程序通过</a:t>
            </a:r>
            <a:r>
              <a:rPr lang="zh-CN" altLang="en-US" sz="2400" b="1" dirty="0">
                <a:solidFill>
                  <a:srgbClr val="C00000"/>
                </a:solidFill>
              </a:rPr>
              <a:t>控制语句</a:t>
            </a:r>
            <a:r>
              <a:rPr lang="zh-CN" altLang="en-US" sz="2400" b="1" dirty="0"/>
              <a:t>来执行程序流，完成一定的任务。程序流是由若干个语句组成的，语句可以是一条语句，如</a:t>
            </a:r>
            <a:r>
              <a:rPr lang="en-US" altLang="zh-CN" sz="2400" b="1" dirty="0"/>
              <a:t>c=</a:t>
            </a:r>
            <a:r>
              <a:rPr lang="en-US" altLang="zh-CN" sz="2400" b="1" dirty="0" err="1"/>
              <a:t>a+b</a:t>
            </a:r>
            <a:r>
              <a:rPr lang="en-US" altLang="zh-CN" sz="2400" b="1" dirty="0"/>
              <a:t>,</a:t>
            </a:r>
            <a:r>
              <a:rPr lang="zh-CN" altLang="en-US" sz="2400" b="1" dirty="0"/>
              <a:t>也可以是用大括号</a:t>
            </a:r>
            <a:r>
              <a:rPr lang="en-US" altLang="zh-CN" sz="2400" b="1" dirty="0"/>
              <a:t>{}</a:t>
            </a:r>
            <a:r>
              <a:rPr lang="zh-CN" altLang="en-US" sz="2400" b="1" dirty="0"/>
              <a:t>括起来的一个复合语句。</a:t>
            </a:r>
            <a:endParaRPr lang="en-US" altLang="zh-CN" sz="2400" b="1" dirty="0"/>
          </a:p>
          <a:p>
            <a:pPr eaLnBrk="1" hangingPunct="1">
              <a:buFont typeface="Wingdings" panose="05000000000000000000" pitchFamily="2" charset="2"/>
              <a:buChar char="Ø"/>
            </a:pPr>
            <a:endParaRPr lang="en-US" altLang="zh-CN" sz="1400" b="1" dirty="0"/>
          </a:p>
          <a:p>
            <a:pPr eaLnBrk="1" hangingPunct="1">
              <a:buFont typeface="Wingdings" panose="05000000000000000000" pitchFamily="2" charset="2"/>
              <a:buChar char="Ø"/>
            </a:pPr>
            <a:r>
              <a:rPr lang="en-US" altLang="zh-CN" sz="2400" b="1" dirty="0"/>
              <a:t>Java</a:t>
            </a:r>
            <a:r>
              <a:rPr lang="zh-CN" altLang="en-US" sz="2400" b="1" dirty="0"/>
              <a:t>中的控制语句有以下几类：</a:t>
            </a:r>
            <a:br>
              <a:rPr lang="zh-CN" altLang="en-US" sz="2400" b="1" dirty="0"/>
            </a:br>
            <a:r>
              <a:rPr lang="zh-CN" altLang="en-US" sz="2400" b="1" dirty="0"/>
              <a:t>　◇ 分支语句：</a:t>
            </a:r>
            <a:r>
              <a:rPr lang="en-US" altLang="zh-CN" sz="2000" b="1" dirty="0"/>
              <a:t>if-else, switch</a:t>
            </a:r>
            <a:br>
              <a:rPr lang="en-US" altLang="zh-CN" sz="2400" b="1" dirty="0"/>
            </a:br>
            <a:r>
              <a:rPr lang="zh-CN" altLang="en-US" sz="2400" b="1" dirty="0"/>
              <a:t>　◇ 循环语句：</a:t>
            </a:r>
            <a:r>
              <a:rPr lang="en-US" altLang="zh-CN" sz="2000" b="1" dirty="0"/>
              <a:t>while, do-while, for</a:t>
            </a:r>
            <a:br>
              <a:rPr lang="en-US" altLang="zh-CN" sz="2400" b="1" dirty="0"/>
            </a:br>
            <a:r>
              <a:rPr lang="zh-CN" altLang="en-US" sz="2400" b="1" dirty="0"/>
              <a:t>    ◇ 与程序转移有关的跳转语句：</a:t>
            </a:r>
            <a:r>
              <a:rPr lang="en-US" altLang="zh-CN" sz="2000" b="1" dirty="0"/>
              <a:t>break, continue, return</a:t>
            </a:r>
            <a:br>
              <a:rPr lang="en-US" altLang="zh-CN" sz="2000" b="1" dirty="0"/>
            </a:br>
            <a:r>
              <a:rPr lang="zh-CN" altLang="en-US" sz="2400" b="1" dirty="0"/>
              <a:t>　◇ 例外处理语句：</a:t>
            </a:r>
            <a:r>
              <a:rPr lang="en-US" altLang="zh-CN" sz="2000" b="1" dirty="0"/>
              <a:t>try-catch-finally, throw</a:t>
            </a:r>
            <a:br>
              <a:rPr lang="en-US" altLang="zh-CN" sz="2400" b="1" dirty="0"/>
            </a:br>
            <a:r>
              <a:rPr lang="zh-CN" altLang="en-US" sz="2400" b="1" dirty="0"/>
              <a:t>　◇ 注释语句：</a:t>
            </a:r>
            <a:r>
              <a:rPr lang="en-US" altLang="zh-CN" sz="2000" b="1" dirty="0"/>
              <a:t>//</a:t>
            </a:r>
            <a:r>
              <a:rPr lang="zh-CN" altLang="en-US" sz="2000" b="1" dirty="0"/>
              <a:t>，</a:t>
            </a:r>
            <a:r>
              <a:rPr lang="en-US" altLang="zh-CN" sz="2000" b="1" dirty="0"/>
              <a:t>/* */</a:t>
            </a:r>
            <a:r>
              <a:rPr lang="zh-CN" altLang="en-US" sz="2000" b="1" dirty="0"/>
              <a:t>， </a:t>
            </a:r>
            <a:r>
              <a:rPr lang="en-US" altLang="zh-CN" sz="2000" b="1" dirty="0"/>
              <a:t>/** */ </a:t>
            </a:r>
            <a:br>
              <a:rPr lang="en-US" altLang="zh-CN" sz="2400" b="1" dirty="0"/>
            </a:br>
            <a:endParaRPr lang="en-US" altLang="zh-CN" sz="24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32CF38E-B4A1-4F81-B620-004D4CB5D171}"/>
              </a:ext>
            </a:extLst>
          </p:cNvPr>
          <p:cNvSpPr>
            <a:spLocks noGrp="1" noChangeArrowheads="1"/>
          </p:cNvSpPr>
          <p:nvPr>
            <p:ph type="title"/>
          </p:nvPr>
        </p:nvSpPr>
        <p:spPr>
          <a:xfrm>
            <a:off x="457200" y="332656"/>
            <a:ext cx="8229600" cy="706437"/>
          </a:xfrm>
        </p:spPr>
        <p:txBody>
          <a:bodyPr/>
          <a:lstStyle/>
          <a:p>
            <a:pPr eaLnBrk="1" hangingPunct="1"/>
            <a:r>
              <a:rPr lang="zh-CN" altLang="en-US" sz="3600">
                <a:solidFill>
                  <a:srgbClr val="FF0066"/>
                </a:solidFill>
              </a:rPr>
              <a:t>分支语句</a:t>
            </a:r>
            <a:r>
              <a:rPr lang="zh-CN" altLang="en-US" sz="4000"/>
              <a:t> </a:t>
            </a:r>
          </a:p>
        </p:txBody>
      </p:sp>
      <p:sp>
        <p:nvSpPr>
          <p:cNvPr id="57347" name="Rectangle 3">
            <a:extLst>
              <a:ext uri="{FF2B5EF4-FFF2-40B4-BE49-F238E27FC236}">
                <a16:creationId xmlns:a16="http://schemas.microsoft.com/office/drawing/2014/main" id="{A9F3B6A5-E967-4BE8-BA76-FC7D0F26D218}"/>
              </a:ext>
            </a:extLst>
          </p:cNvPr>
          <p:cNvSpPr>
            <a:spLocks noGrp="1" noChangeArrowheads="1"/>
          </p:cNvSpPr>
          <p:nvPr>
            <p:ph type="body" idx="1"/>
          </p:nvPr>
        </p:nvSpPr>
        <p:spPr>
          <a:xfrm>
            <a:off x="457200" y="1218977"/>
            <a:ext cx="8270875" cy="5450383"/>
          </a:xfrm>
        </p:spPr>
        <p:txBody>
          <a:bodyPr/>
          <a:lstStyle/>
          <a:p>
            <a:pPr eaLnBrk="1" hangingPunct="1">
              <a:buFont typeface="Wingdings" panose="05000000000000000000" pitchFamily="2" charset="2"/>
              <a:buChar char="Ø"/>
            </a:pPr>
            <a:r>
              <a:rPr lang="zh-CN" altLang="en-US" sz="2400" b="1">
                <a:solidFill>
                  <a:srgbClr val="C00000"/>
                </a:solidFill>
              </a:rPr>
              <a:t>分支语句</a:t>
            </a:r>
            <a:r>
              <a:rPr lang="zh-CN" altLang="en-US" sz="2400" b="1"/>
              <a:t>提供了一种控制机制，使得程序的执行可以跳过某些语句，而转去执行特定的语句。嵌套时最好使用</a:t>
            </a:r>
            <a:r>
              <a:rPr lang="en-US" altLang="zh-CN" sz="2400" b="1"/>
              <a:t>{ }</a:t>
            </a:r>
            <a:r>
              <a:rPr lang="zh-CN" altLang="en-US" sz="2400" b="1"/>
              <a:t>来确定层次界限</a:t>
            </a:r>
            <a:endParaRPr lang="en-US" altLang="zh-CN" sz="2400" b="1"/>
          </a:p>
          <a:p>
            <a:pPr eaLnBrk="1" hangingPunct="1">
              <a:buFontTx/>
              <a:buNone/>
            </a:pPr>
            <a:br>
              <a:rPr lang="zh-CN" altLang="en-US" sz="800" b="1"/>
            </a:br>
            <a:r>
              <a:rPr lang="zh-CN" altLang="en-US" sz="2400" b="1"/>
              <a:t>　　</a:t>
            </a:r>
            <a:r>
              <a:rPr lang="en-US" altLang="zh-CN" sz="2400" b="1">
                <a:solidFill>
                  <a:srgbClr val="FF0066"/>
                </a:solidFill>
              </a:rPr>
              <a:t>1</a:t>
            </a:r>
            <a:r>
              <a:rPr lang="zh-CN" altLang="en-US" sz="2400" b="1">
                <a:solidFill>
                  <a:srgbClr val="FF0066"/>
                </a:solidFill>
              </a:rPr>
              <a:t>．条件语句 </a:t>
            </a:r>
            <a:r>
              <a:rPr lang="en-US" altLang="zh-CN" sz="2400" b="1">
                <a:solidFill>
                  <a:srgbClr val="FF0066"/>
                </a:solidFill>
              </a:rPr>
              <a:t>if-else</a:t>
            </a:r>
            <a:br>
              <a:rPr lang="en-US" altLang="zh-CN" sz="2400" b="1">
                <a:solidFill>
                  <a:srgbClr val="FF0066"/>
                </a:solidFill>
              </a:rPr>
            </a:br>
            <a:r>
              <a:rPr lang="zh-CN" altLang="en-US" sz="2400" b="1"/>
              <a:t>　　　</a:t>
            </a:r>
            <a:r>
              <a:rPr lang="en-US" altLang="zh-CN" sz="2400" b="1"/>
              <a:t>if(boolean-expression)</a:t>
            </a:r>
            <a:br>
              <a:rPr lang="en-US" altLang="zh-CN" sz="2400" b="1"/>
            </a:br>
            <a:r>
              <a:rPr lang="zh-CN" altLang="en-US" sz="2400" b="1"/>
              <a:t>　　　　</a:t>
            </a:r>
            <a:r>
              <a:rPr lang="en-US" altLang="zh-CN" sz="2400" b="1"/>
              <a:t>statement1;</a:t>
            </a:r>
            <a:br>
              <a:rPr lang="en-US" altLang="zh-CN" sz="2400" b="1"/>
            </a:br>
            <a:r>
              <a:rPr lang="zh-CN" altLang="en-US" sz="2400" b="1"/>
              <a:t>　　　</a:t>
            </a:r>
            <a:r>
              <a:rPr lang="en-US" altLang="zh-CN" sz="2400" b="1"/>
              <a:t>[else statement2;]</a:t>
            </a:r>
            <a:br>
              <a:rPr lang="en-US" altLang="zh-CN" sz="2400" b="1"/>
            </a:br>
            <a:endParaRPr lang="en-US" altLang="zh-CN" sz="2400" b="1"/>
          </a:p>
          <a:p>
            <a:pPr lvl="3" eaLnBrk="1" hangingPunct="1">
              <a:lnSpc>
                <a:spcPct val="70000"/>
              </a:lnSpc>
              <a:buFontTx/>
              <a:buNone/>
            </a:pPr>
            <a:r>
              <a:rPr lang="en-US" altLang="zh-CN" sz="2400" b="1"/>
              <a:t>If</a:t>
            </a:r>
            <a:r>
              <a:rPr lang="zh-CN" altLang="en-US" sz="2400" b="1"/>
              <a:t>语句还可以嵌套使用</a:t>
            </a:r>
          </a:p>
          <a:p>
            <a:pPr lvl="3" eaLnBrk="1" hangingPunct="1">
              <a:lnSpc>
                <a:spcPct val="70000"/>
              </a:lnSpc>
              <a:buFontTx/>
              <a:buNone/>
            </a:pPr>
            <a:r>
              <a:rPr lang="zh-CN" altLang="en-US" sz="2400" b="1"/>
              <a:t>	</a:t>
            </a:r>
            <a:r>
              <a:rPr lang="en-US" altLang="zh-CN" sz="2400" b="1"/>
              <a:t>if (</a:t>
            </a:r>
            <a:r>
              <a:rPr lang="zh-CN" altLang="en-US" sz="2400" b="1"/>
              <a:t>表达式</a:t>
            </a:r>
            <a:r>
              <a:rPr lang="en-US" altLang="zh-CN" sz="2400" b="1"/>
              <a:t>1)  </a:t>
            </a:r>
          </a:p>
          <a:p>
            <a:pPr lvl="3" eaLnBrk="1" hangingPunct="1">
              <a:lnSpc>
                <a:spcPct val="70000"/>
              </a:lnSpc>
              <a:buFontTx/>
              <a:buNone/>
            </a:pPr>
            <a:r>
              <a:rPr lang="en-US" altLang="zh-CN" sz="2400" b="1"/>
              <a:t>		if (</a:t>
            </a:r>
            <a:r>
              <a:rPr lang="zh-CN" altLang="en-US" sz="2400" b="1"/>
              <a:t>表达式</a:t>
            </a:r>
            <a:r>
              <a:rPr lang="en-US" altLang="zh-CN" sz="2400" b="1"/>
              <a:t>2) </a:t>
            </a:r>
            <a:r>
              <a:rPr lang="zh-CN" altLang="en-US" sz="2400" b="1"/>
              <a:t>语句</a:t>
            </a:r>
            <a:r>
              <a:rPr lang="en-US" altLang="zh-CN" sz="2400" b="1"/>
              <a:t>1</a:t>
            </a:r>
            <a:r>
              <a:rPr lang="zh-CN" altLang="en-US" sz="2400" b="1"/>
              <a:t>；</a:t>
            </a:r>
          </a:p>
          <a:p>
            <a:pPr lvl="3" eaLnBrk="1" hangingPunct="1">
              <a:lnSpc>
                <a:spcPct val="70000"/>
              </a:lnSpc>
              <a:buFontTx/>
              <a:buNone/>
            </a:pPr>
            <a:r>
              <a:rPr lang="zh-CN" altLang="en-US" sz="2400" b="1"/>
              <a:t>		</a:t>
            </a:r>
            <a:r>
              <a:rPr lang="en-US" altLang="zh-CN" sz="2400" b="1"/>
              <a:t>else</a:t>
            </a:r>
            <a:r>
              <a:rPr lang="zh-CN" altLang="en-US" sz="2400" b="1"/>
              <a:t>语句</a:t>
            </a:r>
            <a:r>
              <a:rPr lang="en-US" altLang="zh-CN" sz="2400" b="1"/>
              <a:t>2</a:t>
            </a:r>
            <a:r>
              <a:rPr lang="zh-CN" altLang="en-US" sz="2400" b="1"/>
              <a:t>；</a:t>
            </a:r>
          </a:p>
          <a:p>
            <a:pPr lvl="3" eaLnBrk="1" hangingPunct="1">
              <a:lnSpc>
                <a:spcPct val="70000"/>
              </a:lnSpc>
              <a:buFontTx/>
              <a:buNone/>
            </a:pPr>
            <a:r>
              <a:rPr lang="zh-CN" altLang="en-US" sz="2400" b="1"/>
              <a:t>   </a:t>
            </a:r>
            <a:r>
              <a:rPr lang="en-US" altLang="zh-CN" sz="2400" b="1"/>
              <a:t>esle  </a:t>
            </a:r>
          </a:p>
          <a:p>
            <a:pPr lvl="3" eaLnBrk="1" hangingPunct="1">
              <a:lnSpc>
                <a:spcPct val="70000"/>
              </a:lnSpc>
              <a:buFontTx/>
              <a:buNone/>
            </a:pPr>
            <a:r>
              <a:rPr lang="en-US" altLang="zh-CN" sz="2400" b="1"/>
              <a:t>		if (</a:t>
            </a:r>
            <a:r>
              <a:rPr lang="zh-CN" altLang="en-US" sz="2400" b="1"/>
              <a:t>表达式</a:t>
            </a:r>
            <a:r>
              <a:rPr lang="en-US" altLang="zh-CN" sz="2400" b="1"/>
              <a:t>2) </a:t>
            </a:r>
            <a:r>
              <a:rPr lang="zh-CN" altLang="en-US" sz="2400" b="1"/>
              <a:t>语句</a:t>
            </a:r>
            <a:r>
              <a:rPr lang="en-US" altLang="zh-CN" sz="2400" b="1"/>
              <a:t>3</a:t>
            </a:r>
            <a:r>
              <a:rPr lang="zh-CN" altLang="en-US" sz="2400" b="1"/>
              <a:t>；</a:t>
            </a:r>
          </a:p>
          <a:p>
            <a:pPr lvl="3" eaLnBrk="1" hangingPunct="1">
              <a:lnSpc>
                <a:spcPct val="70000"/>
              </a:lnSpc>
              <a:buFontTx/>
              <a:buNone/>
            </a:pPr>
            <a:r>
              <a:rPr lang="zh-CN" altLang="en-US" sz="2400" b="1"/>
              <a:t>		</a:t>
            </a:r>
            <a:r>
              <a:rPr lang="en-US" altLang="zh-CN" sz="2400" b="1"/>
              <a:t>else</a:t>
            </a:r>
            <a:r>
              <a:rPr lang="zh-CN" altLang="en-US" sz="2400" b="1"/>
              <a:t>语句</a:t>
            </a:r>
            <a:r>
              <a:rPr lang="en-US" altLang="zh-CN" sz="2400" b="1"/>
              <a:t>4</a:t>
            </a:r>
            <a:r>
              <a:rPr lang="zh-CN" altLang="en-US" sz="2400" b="1"/>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BD19D99-0D03-4E8D-9EB2-432B5D59ED12}"/>
              </a:ext>
            </a:extLst>
          </p:cNvPr>
          <p:cNvSpPr>
            <a:spLocks noChangeArrowheads="1"/>
          </p:cNvSpPr>
          <p:nvPr/>
        </p:nvSpPr>
        <p:spPr bwMode="auto">
          <a:xfrm>
            <a:off x="611188" y="1341438"/>
            <a:ext cx="7272337" cy="2663626"/>
          </a:xfrm>
          <a:prstGeom prst="rect">
            <a:avLst/>
          </a:prstGeom>
          <a:solidFill>
            <a:srgbClr val="FFE799"/>
          </a:solidFill>
          <a:ln>
            <a:noFill/>
          </a:ln>
          <a:effec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0" dirty="0">
                <a:cs typeface="Times New Roman" panose="02020603050405020304" pitchFamily="18" charset="0"/>
              </a:rPr>
              <a:t>If (  x&gt; 5 ) </a:t>
            </a:r>
            <a:r>
              <a:rPr lang="en-US" altLang="zh-CN" sz="2800" b="0" dirty="0">
                <a:solidFill>
                  <a:srgbClr val="FF3300"/>
                </a:solidFill>
                <a:cs typeface="Times New Roman" panose="02020603050405020304" pitchFamily="18" charset="0"/>
              </a:rPr>
              <a:t>{</a:t>
            </a:r>
          </a:p>
          <a:p>
            <a:pPr eaLnBrk="1" hangingPunct="1">
              <a:spcBef>
                <a:spcPct val="0"/>
              </a:spcBef>
              <a:buFontTx/>
              <a:buNone/>
            </a:pPr>
            <a:r>
              <a:rPr lang="en-US" altLang="zh-CN" sz="2800" b="0" dirty="0">
                <a:cs typeface="Times New Roman" panose="02020603050405020304" pitchFamily="18" charset="0"/>
              </a:rPr>
              <a:t>	if ( y &gt; 5 ) </a:t>
            </a:r>
          </a:p>
          <a:p>
            <a:pPr eaLnBrk="1" hangingPunct="1">
              <a:spcBef>
                <a:spcPct val="0"/>
              </a:spcBef>
              <a:buFontTx/>
              <a:buNone/>
            </a:pPr>
            <a:r>
              <a:rPr lang="en-US" altLang="zh-CN" sz="2800" b="0" dirty="0">
                <a:cs typeface="Times New Roman" panose="02020603050405020304" pitchFamily="18" charset="0"/>
              </a:rPr>
              <a:t>		</a:t>
            </a:r>
            <a:r>
              <a:rPr lang="en-US" altLang="zh-CN" sz="2800" b="0" dirty="0" err="1">
                <a:cs typeface="Times New Roman" panose="02020603050405020304" pitchFamily="18" charset="0"/>
              </a:rPr>
              <a:t>System.out.println</a:t>
            </a:r>
            <a:r>
              <a:rPr lang="en-US" altLang="zh-CN" sz="2800" b="0" dirty="0">
                <a:cs typeface="Times New Roman" panose="02020603050405020304" pitchFamily="18" charset="0"/>
              </a:rPr>
              <a:t>(“x and y are &gt;5”);</a:t>
            </a:r>
          </a:p>
          <a:p>
            <a:pPr eaLnBrk="1" hangingPunct="1">
              <a:spcBef>
                <a:spcPct val="0"/>
              </a:spcBef>
              <a:buFontTx/>
              <a:buNone/>
            </a:pPr>
            <a:r>
              <a:rPr lang="en-US" altLang="zh-CN" sz="2800" b="0" dirty="0">
                <a:solidFill>
                  <a:srgbClr val="FF3300"/>
                </a:solidFill>
                <a:cs typeface="Times New Roman" panose="02020603050405020304" pitchFamily="18" charset="0"/>
              </a:rPr>
              <a:t>}</a:t>
            </a:r>
          </a:p>
          <a:p>
            <a:pPr eaLnBrk="1" hangingPunct="1">
              <a:spcBef>
                <a:spcPct val="0"/>
              </a:spcBef>
              <a:buFontTx/>
              <a:buNone/>
            </a:pPr>
            <a:r>
              <a:rPr lang="en-US" altLang="zh-CN" sz="2800" b="0" dirty="0">
                <a:cs typeface="Times New Roman" panose="02020603050405020304" pitchFamily="18" charset="0"/>
              </a:rPr>
              <a:t>else </a:t>
            </a:r>
          </a:p>
          <a:p>
            <a:pPr eaLnBrk="1" hangingPunct="1">
              <a:spcBef>
                <a:spcPct val="0"/>
              </a:spcBef>
              <a:buFontTx/>
              <a:buNone/>
            </a:pPr>
            <a:r>
              <a:rPr lang="en-US" altLang="zh-CN" sz="2800" b="0" dirty="0">
                <a:cs typeface="Times New Roman" panose="02020603050405020304" pitchFamily="18" charset="0"/>
              </a:rPr>
              <a:t>	</a:t>
            </a:r>
            <a:r>
              <a:rPr lang="en-US" altLang="zh-CN" sz="2800" b="0" dirty="0" err="1">
                <a:cs typeface="Times New Roman" panose="02020603050405020304" pitchFamily="18" charset="0"/>
              </a:rPr>
              <a:t>System.out.println</a:t>
            </a:r>
            <a:r>
              <a:rPr lang="en-US" altLang="zh-CN" sz="2800" b="0" dirty="0">
                <a:cs typeface="Times New Roman" panose="02020603050405020304" pitchFamily="18" charset="0"/>
              </a:rPr>
              <a:t>(“x is &lt;= 5”);</a:t>
            </a:r>
          </a:p>
        </p:txBody>
      </p:sp>
      <p:sp>
        <p:nvSpPr>
          <p:cNvPr id="58371" name="Text Box 3">
            <a:extLst>
              <a:ext uri="{FF2B5EF4-FFF2-40B4-BE49-F238E27FC236}">
                <a16:creationId xmlns:a16="http://schemas.microsoft.com/office/drawing/2014/main" id="{AD1AFA3C-F8D0-4664-9C44-B56B59845970}"/>
              </a:ext>
            </a:extLst>
          </p:cNvPr>
          <p:cNvSpPr txBox="1">
            <a:spLocks noChangeArrowheads="1"/>
          </p:cNvSpPr>
          <p:nvPr/>
        </p:nvSpPr>
        <p:spPr bwMode="auto">
          <a:xfrm>
            <a:off x="684213" y="692150"/>
            <a:ext cx="5975350" cy="461665"/>
          </a:xfrm>
          <a:prstGeom prst="rect">
            <a:avLst/>
          </a:prstGeom>
          <a:noFill/>
          <a:ln>
            <a:noFill/>
          </a:ln>
          <a:effectLst/>
          <a:extLst>
            <a:ext uri="{909E8E84-426E-40DD-AFC4-6F175D3DCCD1}">
              <a14:hiddenFill xmlns:a14="http://schemas.microsoft.com/office/drawing/2010/main">
                <a:solidFill>
                  <a:srgbClr val="FFE699"/>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buFont typeface="Wingdings" panose="05000000000000000000" pitchFamily="2" charset="2"/>
              <a:buChar char="Ø"/>
            </a:pPr>
            <a:r>
              <a:rPr lang="zh-CN" altLang="en-US" sz="2400">
                <a:solidFill>
                  <a:srgbClr val="008000"/>
                </a:solidFill>
                <a:latin typeface="Lucida Console" panose="020B0609040504020204" pitchFamily="49" charset="0"/>
              </a:rPr>
              <a:t>试把大括号去掉与没有去掉有什么区别？</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a:extLst>
              <a:ext uri="{FF2B5EF4-FFF2-40B4-BE49-F238E27FC236}">
                <a16:creationId xmlns:a16="http://schemas.microsoft.com/office/drawing/2014/main" id="{8911F30A-1CE9-4762-894F-B03660637519}"/>
              </a:ext>
            </a:extLst>
          </p:cNvPr>
          <p:cNvSpPr>
            <a:spLocks noGrp="1" noChangeArrowheads="1"/>
          </p:cNvSpPr>
          <p:nvPr>
            <p:ph type="body" idx="1"/>
          </p:nvPr>
        </p:nvSpPr>
        <p:spPr>
          <a:xfrm>
            <a:off x="457200" y="512751"/>
            <a:ext cx="8229600" cy="467978"/>
          </a:xfrm>
        </p:spPr>
        <p:txBody>
          <a:bodyPr/>
          <a:lstStyle/>
          <a:p>
            <a:pPr eaLnBrk="1" hangingPunct="1">
              <a:lnSpc>
                <a:spcPct val="90000"/>
              </a:lnSpc>
              <a:spcBef>
                <a:spcPct val="0"/>
              </a:spcBef>
              <a:buFontTx/>
              <a:buNone/>
            </a:pPr>
            <a:r>
              <a:rPr lang="zh-CN" altLang="en-US" sz="2400" b="1" dirty="0">
                <a:solidFill>
                  <a:srgbClr val="FF0066"/>
                </a:solidFill>
                <a:latin typeface="Lucida Console" panose="020B0609040504020204" pitchFamily="49" charset="0"/>
                <a:cs typeface="Times New Roman" panose="02020603050405020304" pitchFamily="18" charset="0"/>
              </a:rPr>
              <a:t>例子：</a:t>
            </a:r>
            <a:r>
              <a:rPr lang="zh-CN" altLang="en-US" sz="2400" b="1" dirty="0">
                <a:solidFill>
                  <a:srgbClr val="5F5F5F"/>
                </a:solidFill>
                <a:latin typeface="Lucida Console" panose="020B0609040504020204" pitchFamily="49" charset="0"/>
                <a:cs typeface="Times New Roman" panose="02020603050405020304" pitchFamily="18" charset="0"/>
              </a:rPr>
              <a:t>用户输入三个整数，输出最大值</a:t>
            </a:r>
          </a:p>
          <a:p>
            <a:pPr eaLnBrk="1" hangingPunct="1">
              <a:lnSpc>
                <a:spcPct val="90000"/>
              </a:lnSpc>
              <a:buFontTx/>
              <a:buNone/>
            </a:pPr>
            <a:endParaRPr lang="en-US" altLang="zh-CN" sz="2400" dirty="0"/>
          </a:p>
        </p:txBody>
      </p:sp>
      <p:pic>
        <p:nvPicPr>
          <p:cNvPr id="7" name="图片 6">
            <a:extLst>
              <a:ext uri="{FF2B5EF4-FFF2-40B4-BE49-F238E27FC236}">
                <a16:creationId xmlns:a16="http://schemas.microsoft.com/office/drawing/2014/main" id="{2D943F0C-EEF3-494A-8CC5-49A47294298E}"/>
              </a:ext>
            </a:extLst>
          </p:cNvPr>
          <p:cNvPicPr>
            <a:picLocks noChangeAspect="1"/>
          </p:cNvPicPr>
          <p:nvPr/>
        </p:nvPicPr>
        <p:blipFill>
          <a:blip r:embed="rId3"/>
          <a:stretch>
            <a:fillRect/>
          </a:stretch>
        </p:blipFill>
        <p:spPr>
          <a:xfrm>
            <a:off x="0" y="980729"/>
            <a:ext cx="9144000" cy="55038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2D3AE4-9CEA-2148-BBD9-8D2A0BD62907}"/>
              </a:ext>
            </a:extLst>
          </p:cNvPr>
          <p:cNvPicPr>
            <a:picLocks noChangeAspect="1"/>
          </p:cNvPicPr>
          <p:nvPr/>
        </p:nvPicPr>
        <p:blipFill>
          <a:blip r:embed="rId2"/>
          <a:stretch>
            <a:fillRect/>
          </a:stretch>
        </p:blipFill>
        <p:spPr>
          <a:xfrm>
            <a:off x="0" y="0"/>
            <a:ext cx="9144000" cy="4306315"/>
          </a:xfrm>
          <a:prstGeom prst="rect">
            <a:avLst/>
          </a:prstGeom>
        </p:spPr>
      </p:pic>
      <p:pic>
        <p:nvPicPr>
          <p:cNvPr id="5" name="图片 4">
            <a:extLst>
              <a:ext uri="{FF2B5EF4-FFF2-40B4-BE49-F238E27FC236}">
                <a16:creationId xmlns:a16="http://schemas.microsoft.com/office/drawing/2014/main" id="{AFB57913-69D5-B041-B0F2-3851C3930645}"/>
              </a:ext>
            </a:extLst>
          </p:cNvPr>
          <p:cNvPicPr>
            <a:picLocks noChangeAspect="1"/>
          </p:cNvPicPr>
          <p:nvPr/>
        </p:nvPicPr>
        <p:blipFill>
          <a:blip r:embed="rId3"/>
          <a:stretch>
            <a:fillRect/>
          </a:stretch>
        </p:blipFill>
        <p:spPr>
          <a:xfrm>
            <a:off x="-4057" y="5229200"/>
            <a:ext cx="9144000" cy="861208"/>
          </a:xfrm>
          <a:prstGeom prst="rect">
            <a:avLst/>
          </a:prstGeom>
        </p:spPr>
      </p:pic>
    </p:spTree>
    <p:extLst>
      <p:ext uri="{BB962C8B-B14F-4D97-AF65-F5344CB8AC3E}">
        <p14:creationId xmlns:p14="http://schemas.microsoft.com/office/powerpoint/2010/main" val="1599668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307" name="Group 75">
            <a:extLst>
              <a:ext uri="{FF2B5EF4-FFF2-40B4-BE49-F238E27FC236}">
                <a16:creationId xmlns:a16="http://schemas.microsoft.com/office/drawing/2014/main" id="{E7B2A385-9708-4DD7-A7F2-FDC11B3C26EF}"/>
              </a:ext>
            </a:extLst>
          </p:cNvPr>
          <p:cNvGraphicFramePr>
            <a:graphicFrameLocks noGrp="1"/>
          </p:cNvGraphicFramePr>
          <p:nvPr>
            <p:ph/>
            <p:extLst>
              <p:ext uri="{D42A27DB-BD31-4B8C-83A1-F6EECF244321}">
                <p14:modId xmlns:p14="http://schemas.microsoft.com/office/powerpoint/2010/main" val="2439303994"/>
              </p:ext>
            </p:extLst>
          </p:nvPr>
        </p:nvGraphicFramePr>
        <p:xfrm>
          <a:off x="532730" y="599282"/>
          <a:ext cx="8078540" cy="5659436"/>
        </p:xfrm>
        <a:graphic>
          <a:graphicData uri="http://schemas.openxmlformats.org/drawingml/2006/table">
            <a:tbl>
              <a:tblPr/>
              <a:tblGrid>
                <a:gridCol w="144698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gridCol w="1518990">
                  <a:extLst>
                    <a:ext uri="{9D8B030D-6E8A-4147-A177-3AD203B41FA5}">
                      <a16:colId xmlns:a16="http://schemas.microsoft.com/office/drawing/2014/main" val="20004"/>
                    </a:ext>
                  </a:extLst>
                </a:gridCol>
              </a:tblGrid>
              <a:tr h="587292">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abstract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default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if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private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throw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849">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boolean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do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implements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protected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throws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break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double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import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public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transient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byte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else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instanceof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return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try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case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extends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short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void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041">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catch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interface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static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volatile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char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finally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long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super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while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class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float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native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switch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const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for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new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synchronized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continue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goto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package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this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51307"/>
                                        </p:tgtEl>
                                        <p:attrNameLst>
                                          <p:attrName>style.visibility</p:attrName>
                                        </p:attrNameLst>
                                      </p:cBhvr>
                                      <p:to>
                                        <p:strVal val="visible"/>
                                      </p:to>
                                    </p:set>
                                    <p:animEffect transition="in" filter="fade">
                                      <p:cBhvr>
                                        <p:cTn id="7" dur="2000"/>
                                        <p:tgtEl>
                                          <p:spTgt spid="35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a:extLst>
              <a:ext uri="{FF2B5EF4-FFF2-40B4-BE49-F238E27FC236}">
                <a16:creationId xmlns:a16="http://schemas.microsoft.com/office/drawing/2014/main" id="{A24A2C30-C0C6-467F-B463-97B7B5509C01}"/>
              </a:ext>
            </a:extLst>
          </p:cNvPr>
          <p:cNvSpPr>
            <a:spLocks noGrp="1" noChangeArrowheads="1"/>
          </p:cNvSpPr>
          <p:nvPr>
            <p:ph type="body" idx="1"/>
          </p:nvPr>
        </p:nvSpPr>
        <p:spPr>
          <a:xfrm>
            <a:off x="179512" y="404664"/>
            <a:ext cx="8569325" cy="6192688"/>
          </a:xfrm>
        </p:spPr>
        <p:txBody>
          <a:bodyPr/>
          <a:lstStyle/>
          <a:p>
            <a:pPr eaLnBrk="1" hangingPunct="1">
              <a:buFontTx/>
              <a:buNone/>
            </a:pPr>
            <a:r>
              <a:rPr lang="zh-CN" altLang="en-US" b="1" dirty="0"/>
              <a:t>　</a:t>
            </a:r>
            <a:r>
              <a:rPr lang="en-US" altLang="zh-CN" sz="2400" b="1" dirty="0">
                <a:solidFill>
                  <a:srgbClr val="FF0066"/>
                </a:solidFill>
              </a:rPr>
              <a:t>2</a:t>
            </a:r>
            <a:r>
              <a:rPr lang="zh-CN" altLang="en-US" sz="2400" b="1" dirty="0">
                <a:solidFill>
                  <a:srgbClr val="FF0066"/>
                </a:solidFill>
              </a:rPr>
              <a:t>．多分支语句 </a:t>
            </a:r>
            <a:r>
              <a:rPr lang="en-US" altLang="zh-CN" sz="2400" b="1" dirty="0">
                <a:solidFill>
                  <a:srgbClr val="FF0066"/>
                </a:solidFill>
              </a:rPr>
              <a:t>switch</a:t>
            </a:r>
            <a:br>
              <a:rPr lang="en-US" altLang="zh-CN" sz="2400" b="1" dirty="0"/>
            </a:br>
            <a:r>
              <a:rPr lang="zh-CN" altLang="en-US" sz="2400" b="1" dirty="0"/>
              <a:t>　　　</a:t>
            </a:r>
            <a:r>
              <a:rPr lang="en-US" altLang="zh-CN" sz="2400" b="1" dirty="0"/>
              <a:t>switch (expression) {</a:t>
            </a:r>
            <a:br>
              <a:rPr lang="en-US" altLang="zh-CN" sz="2400" b="1" dirty="0"/>
            </a:br>
            <a:r>
              <a:rPr lang="zh-CN" altLang="en-US" sz="2400" b="1" dirty="0"/>
              <a:t>　　　　</a:t>
            </a:r>
            <a:r>
              <a:rPr lang="en-US" altLang="zh-CN" sz="2400" b="1" dirty="0"/>
              <a:t>case value1 : statement1;</a:t>
            </a:r>
            <a:r>
              <a:rPr lang="zh-CN" altLang="en-US" sz="2400" b="1" dirty="0"/>
              <a:t>　　</a:t>
            </a:r>
            <a:r>
              <a:rPr lang="en-US" altLang="zh-CN" sz="2400" b="1" dirty="0"/>
              <a:t>break;</a:t>
            </a:r>
            <a:br>
              <a:rPr lang="en-US" altLang="zh-CN" sz="2400" b="1" dirty="0"/>
            </a:br>
            <a:r>
              <a:rPr lang="zh-CN" altLang="en-US" sz="2400" b="1" dirty="0"/>
              <a:t>　　　　</a:t>
            </a:r>
            <a:r>
              <a:rPr lang="en-US" altLang="zh-CN" sz="2400" b="1" dirty="0"/>
              <a:t>…………</a:t>
            </a:r>
            <a:br>
              <a:rPr lang="en-US" altLang="zh-CN" sz="2400" b="1" dirty="0"/>
            </a:br>
            <a:r>
              <a:rPr lang="zh-CN" altLang="en-US" sz="2400" b="1" dirty="0"/>
              <a:t>　　　　</a:t>
            </a:r>
            <a:r>
              <a:rPr lang="en-US" altLang="zh-CN" sz="2400" b="1" dirty="0"/>
              <a:t>case </a:t>
            </a:r>
            <a:r>
              <a:rPr lang="en-US" altLang="zh-CN" sz="2400" b="1" dirty="0" err="1"/>
              <a:t>valueN</a:t>
            </a:r>
            <a:r>
              <a:rPr lang="en-US" altLang="zh-CN" sz="2400" b="1" dirty="0"/>
              <a:t> : </a:t>
            </a:r>
            <a:r>
              <a:rPr lang="en-US" altLang="zh-CN" sz="2400" b="1" dirty="0" err="1"/>
              <a:t>statemendN</a:t>
            </a:r>
            <a:r>
              <a:rPr lang="en-US" altLang="zh-CN" sz="2400" b="1" dirty="0"/>
              <a:t>;</a:t>
            </a:r>
            <a:r>
              <a:rPr lang="zh-CN" altLang="en-US" sz="2400" b="1" dirty="0"/>
              <a:t>　　</a:t>
            </a:r>
            <a:r>
              <a:rPr lang="en-US" altLang="zh-CN" sz="2400" b="1" dirty="0"/>
              <a:t>break;</a:t>
            </a:r>
            <a:br>
              <a:rPr lang="en-US" altLang="zh-CN" sz="2400" b="1" dirty="0"/>
            </a:br>
            <a:r>
              <a:rPr lang="zh-CN" altLang="en-US" sz="2400" b="1" dirty="0"/>
              <a:t>　　　　</a:t>
            </a:r>
            <a:r>
              <a:rPr lang="en-US" altLang="zh-CN" sz="2400" b="1" dirty="0"/>
              <a:t>[default : </a:t>
            </a:r>
            <a:r>
              <a:rPr lang="en-US" altLang="zh-CN" sz="2400" b="1" dirty="0" err="1"/>
              <a:t>defaultStatement</a:t>
            </a:r>
            <a:r>
              <a:rPr lang="en-US" altLang="zh-CN" sz="2400" b="1" dirty="0"/>
              <a:t>; ]</a:t>
            </a:r>
            <a:br>
              <a:rPr lang="en-US" altLang="zh-CN" sz="2400" b="1" dirty="0"/>
            </a:br>
            <a:r>
              <a:rPr lang="zh-CN" altLang="en-US" sz="2400" b="1" dirty="0"/>
              <a:t>　　　</a:t>
            </a:r>
            <a:r>
              <a:rPr lang="en-US" altLang="zh-CN" sz="2400" b="1" dirty="0"/>
              <a:t>}</a:t>
            </a:r>
          </a:p>
          <a:p>
            <a:pPr eaLnBrk="1" hangingPunct="1">
              <a:buFontTx/>
              <a:buNone/>
            </a:pPr>
            <a:br>
              <a:rPr lang="en-US" altLang="zh-CN" sz="2000" b="1" dirty="0"/>
            </a:br>
            <a:r>
              <a:rPr lang="zh-CN" altLang="en-US" sz="2400" b="1" dirty="0"/>
              <a:t>◇ 表达式</a:t>
            </a:r>
            <a:r>
              <a:rPr lang="en-US" altLang="zh-CN" sz="2400" b="1" dirty="0"/>
              <a:t>expression</a:t>
            </a:r>
            <a:r>
              <a:rPr lang="zh-CN" altLang="en-US" sz="2400" b="1" dirty="0"/>
              <a:t>的返回值类型必须是这几种类型之一：  </a:t>
            </a:r>
            <a:r>
              <a:rPr lang="en-US" altLang="zh-CN" sz="2400" b="1" dirty="0" err="1">
                <a:solidFill>
                  <a:srgbClr val="0000CC"/>
                </a:solidFill>
              </a:rPr>
              <a:t>int</a:t>
            </a:r>
            <a:r>
              <a:rPr lang="en-US" altLang="zh-CN" sz="2400" b="1" dirty="0">
                <a:solidFill>
                  <a:srgbClr val="0000CC"/>
                </a:solidFill>
              </a:rPr>
              <a:t>,  byte,  char, short</a:t>
            </a:r>
            <a:r>
              <a:rPr lang="zh-CN" altLang="en-US" sz="2400" b="1" dirty="0">
                <a:solidFill>
                  <a:srgbClr val="0000CC"/>
                </a:solidFill>
              </a:rPr>
              <a:t>，</a:t>
            </a:r>
            <a:r>
              <a:rPr lang="en-US" altLang="zh-CN" sz="2400" b="1" dirty="0" err="1">
                <a:solidFill>
                  <a:srgbClr val="0000CC"/>
                </a:solidFill>
              </a:rPr>
              <a:t>Enum</a:t>
            </a:r>
            <a:r>
              <a:rPr lang="en-US" altLang="zh-CN" sz="2400" b="1" dirty="0">
                <a:solidFill>
                  <a:srgbClr val="0000CC"/>
                </a:solidFill>
              </a:rPr>
              <a:t>, String</a:t>
            </a:r>
            <a:r>
              <a:rPr lang="zh-CN" altLang="en-US" sz="2400" b="1" dirty="0">
                <a:solidFill>
                  <a:srgbClr val="0000CC"/>
                </a:solidFill>
              </a:rPr>
              <a:t>。</a:t>
            </a:r>
            <a:br>
              <a:rPr lang="zh-CN" altLang="en-US" sz="2400" b="1" dirty="0">
                <a:solidFill>
                  <a:srgbClr val="0000CC"/>
                </a:solidFill>
              </a:rPr>
            </a:br>
            <a:r>
              <a:rPr lang="zh-CN" altLang="en-US" sz="2400" b="1" dirty="0"/>
              <a:t>◇ </a:t>
            </a:r>
            <a:r>
              <a:rPr lang="en-US" altLang="zh-CN" sz="2400" b="1" dirty="0"/>
              <a:t>case</a:t>
            </a:r>
            <a:r>
              <a:rPr lang="zh-CN" altLang="en-US" sz="2400" b="1" dirty="0"/>
              <a:t>子句中的值</a:t>
            </a:r>
            <a:r>
              <a:rPr lang="en-US" altLang="zh-CN" sz="2400" b="1" dirty="0" err="1"/>
              <a:t>valueN</a:t>
            </a:r>
            <a:r>
              <a:rPr lang="zh-CN" altLang="en-US" sz="2400" b="1" dirty="0"/>
              <a:t>必须是常量，而且所有</a:t>
            </a:r>
            <a:r>
              <a:rPr lang="en-US" altLang="zh-CN" sz="2400" b="1" dirty="0"/>
              <a:t>case</a:t>
            </a:r>
            <a:r>
              <a:rPr lang="zh-CN" altLang="en-US" sz="2400" b="1" dirty="0"/>
              <a:t>子句中的值应是不同的。</a:t>
            </a:r>
            <a:br>
              <a:rPr lang="zh-CN" altLang="en-US" sz="2400" b="1" dirty="0"/>
            </a:br>
            <a:r>
              <a:rPr lang="zh-CN" altLang="en-US" sz="2400" b="1" dirty="0"/>
              <a:t>◇ </a:t>
            </a:r>
            <a:r>
              <a:rPr lang="en-US" altLang="zh-CN" sz="2400" b="1" dirty="0"/>
              <a:t>default</a:t>
            </a:r>
            <a:r>
              <a:rPr lang="zh-CN" altLang="en-US" sz="2400" b="1" dirty="0"/>
              <a:t>子句是可选的。</a:t>
            </a:r>
            <a:br>
              <a:rPr lang="zh-CN" altLang="en-US" sz="2400" b="1" dirty="0"/>
            </a:br>
            <a:r>
              <a:rPr lang="zh-CN" altLang="en-US" sz="2400" b="1" dirty="0"/>
              <a:t>◇一旦碰到第一次</a:t>
            </a:r>
            <a:r>
              <a:rPr lang="en-US" altLang="zh-CN" sz="2400" b="1" dirty="0"/>
              <a:t>case</a:t>
            </a:r>
            <a:r>
              <a:rPr lang="zh-CN" altLang="en-US" sz="2400" b="1" dirty="0"/>
              <a:t>匹配，就会开始顺序执行以后所有的程序代码，而不管后面的</a:t>
            </a:r>
            <a:r>
              <a:rPr lang="en-US" altLang="zh-CN" sz="2400" b="1" dirty="0"/>
              <a:t>case</a:t>
            </a:r>
            <a:r>
              <a:rPr lang="zh-CN" altLang="en-US" sz="2400" b="1" dirty="0"/>
              <a:t>条件是否匹配，</a:t>
            </a:r>
            <a:r>
              <a:rPr lang="zh-CN" altLang="en-US" sz="2400" b="1" dirty="0">
                <a:solidFill>
                  <a:srgbClr val="0000CC"/>
                </a:solidFill>
              </a:rPr>
              <a:t>后面</a:t>
            </a:r>
            <a:r>
              <a:rPr lang="en-US" altLang="zh-CN" sz="2400" b="1" dirty="0">
                <a:solidFill>
                  <a:srgbClr val="0000CC"/>
                </a:solidFill>
              </a:rPr>
              <a:t>case</a:t>
            </a:r>
            <a:r>
              <a:rPr lang="zh-CN" altLang="en-US" sz="2400" b="1" dirty="0">
                <a:solidFill>
                  <a:srgbClr val="0000CC"/>
                </a:solidFill>
              </a:rPr>
              <a:t>条件下的代码都会被执行，直到碰到</a:t>
            </a:r>
            <a:r>
              <a:rPr lang="en-US" altLang="zh-CN" sz="2400" b="1" dirty="0">
                <a:solidFill>
                  <a:srgbClr val="0000CC"/>
                </a:solidFill>
              </a:rPr>
              <a:t>break</a:t>
            </a:r>
            <a:r>
              <a:rPr lang="zh-CN" altLang="en-US" sz="2400" b="1" dirty="0">
                <a:solidFill>
                  <a:srgbClr val="0000CC"/>
                </a:solidFill>
              </a:rPr>
              <a:t>语句为止</a:t>
            </a:r>
            <a:r>
              <a:rPr lang="zh-CN" altLang="en-US" sz="2400" b="1" dirty="0"/>
              <a:t>。</a:t>
            </a:r>
          </a:p>
          <a:p>
            <a:pPr eaLnBrk="1" hangingPunct="1">
              <a:buFontTx/>
              <a:buNone/>
            </a:pPr>
            <a:endParaRPr lang="zh-CN" altLang="en-US" sz="2400" b="1" dirty="0"/>
          </a:p>
          <a:p>
            <a:pPr eaLnBrk="1" hangingPunct="1">
              <a:buFontTx/>
              <a:buNone/>
            </a:pPr>
            <a:endParaRPr lang="en-US" altLang="zh-CN"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3" name="Rectangle 3">
            <a:extLst>
              <a:ext uri="{FF2B5EF4-FFF2-40B4-BE49-F238E27FC236}">
                <a16:creationId xmlns:a16="http://schemas.microsoft.com/office/drawing/2014/main" id="{9334D33B-D68B-414E-AB4B-6AED3136F483}"/>
              </a:ext>
            </a:extLst>
          </p:cNvPr>
          <p:cNvSpPr>
            <a:spLocks noGrp="1" noChangeArrowheads="1"/>
          </p:cNvSpPr>
          <p:nvPr>
            <p:ph type="body" idx="1"/>
          </p:nvPr>
        </p:nvSpPr>
        <p:spPr>
          <a:xfrm>
            <a:off x="468313" y="476250"/>
            <a:ext cx="8229600" cy="6094413"/>
          </a:xfrm>
        </p:spPr>
        <p:txBody>
          <a:bodyPr/>
          <a:lstStyle/>
          <a:p>
            <a:pPr eaLnBrk="1" hangingPunct="1">
              <a:lnSpc>
                <a:spcPct val="80000"/>
              </a:lnSpc>
              <a:buFontTx/>
              <a:buNone/>
            </a:pPr>
            <a:r>
              <a:rPr lang="en-US" altLang="zh-CN" sz="2400" b="1" dirty="0">
                <a:solidFill>
                  <a:srgbClr val="FF0066"/>
                </a:solidFill>
              </a:rPr>
              <a:t>switch</a:t>
            </a:r>
            <a:r>
              <a:rPr lang="zh-CN" altLang="en-US" sz="2400" b="1" dirty="0">
                <a:solidFill>
                  <a:srgbClr val="FF0066"/>
                </a:solidFill>
              </a:rPr>
              <a:t>语句举例</a:t>
            </a:r>
            <a:endParaRPr lang="zh-CN" altLang="en-US" sz="2800" b="1" dirty="0"/>
          </a:p>
          <a:p>
            <a:pPr eaLnBrk="1" hangingPunct="1">
              <a:lnSpc>
                <a:spcPct val="80000"/>
              </a:lnSpc>
              <a:buFontTx/>
              <a:buNone/>
            </a:pPr>
            <a:r>
              <a:rPr lang="en-US" altLang="zh-CN" sz="1800" b="1" dirty="0"/>
              <a:t>public class </a:t>
            </a:r>
            <a:r>
              <a:rPr lang="en-US" altLang="zh-CN" sz="1800" b="1" dirty="0" err="1"/>
              <a:t>TestSwitch</a:t>
            </a:r>
            <a:r>
              <a:rPr lang="en-US" altLang="zh-CN" sz="1800" b="1" dirty="0"/>
              <a:t> {</a:t>
            </a:r>
          </a:p>
          <a:p>
            <a:pPr eaLnBrk="1" hangingPunct="1">
              <a:lnSpc>
                <a:spcPct val="80000"/>
              </a:lnSpc>
              <a:buFontTx/>
              <a:buNone/>
            </a:pPr>
            <a:r>
              <a:rPr lang="en-US" altLang="zh-CN" sz="1800" b="1" dirty="0"/>
              <a:t>	public static void main(String[] </a:t>
            </a:r>
            <a:r>
              <a:rPr lang="en-US" altLang="zh-CN" sz="1800" b="1" dirty="0" err="1"/>
              <a:t>args</a:t>
            </a:r>
            <a:r>
              <a:rPr lang="en-US" altLang="zh-CN" sz="1800" b="1" dirty="0"/>
              <a:t>) {</a:t>
            </a:r>
          </a:p>
          <a:p>
            <a:pPr eaLnBrk="1" hangingPunct="1">
              <a:lnSpc>
                <a:spcPct val="80000"/>
              </a:lnSpc>
              <a:buFontTx/>
              <a:buNone/>
            </a:pPr>
            <a:r>
              <a:rPr lang="en-US" altLang="zh-CN" sz="1800" b="1" dirty="0"/>
              <a:t>		</a:t>
            </a:r>
            <a:r>
              <a:rPr lang="en-US" altLang="zh-CN" sz="1800" b="1" dirty="0" err="1"/>
              <a:t>int</a:t>
            </a:r>
            <a:r>
              <a:rPr lang="en-US" altLang="zh-CN" sz="1800" b="1" dirty="0"/>
              <a:t> </a:t>
            </a:r>
            <a:r>
              <a:rPr lang="en-US" altLang="zh-CN" sz="1800" b="1" dirty="0" err="1"/>
              <a:t>i</a:t>
            </a:r>
            <a:r>
              <a:rPr lang="en-US" altLang="zh-CN" sz="1800" b="1" dirty="0"/>
              <a:t> = 8;</a:t>
            </a:r>
          </a:p>
          <a:p>
            <a:pPr eaLnBrk="1" hangingPunct="1">
              <a:lnSpc>
                <a:spcPct val="80000"/>
              </a:lnSpc>
              <a:buFontTx/>
              <a:buNone/>
            </a:pPr>
            <a:r>
              <a:rPr lang="en-US" altLang="zh-CN" sz="1800" b="1" dirty="0"/>
              <a:t>		switch(</a:t>
            </a:r>
            <a:r>
              <a:rPr lang="en-US" altLang="zh-CN" sz="1800" b="1" dirty="0" err="1"/>
              <a:t>i</a:t>
            </a:r>
            <a:r>
              <a:rPr lang="en-US" altLang="zh-CN" sz="1800" b="1" dirty="0"/>
              <a:t>) {</a:t>
            </a:r>
          </a:p>
          <a:p>
            <a:pPr eaLnBrk="1" hangingPunct="1">
              <a:lnSpc>
                <a:spcPct val="80000"/>
              </a:lnSpc>
              <a:buFontTx/>
              <a:buNone/>
            </a:pPr>
            <a:r>
              <a:rPr lang="en-US" altLang="zh-CN" sz="1800" b="1" dirty="0"/>
              <a:t>			case 8 :</a:t>
            </a:r>
          </a:p>
          <a:p>
            <a:pPr eaLnBrk="1" hangingPunct="1">
              <a:lnSpc>
                <a:spcPct val="80000"/>
              </a:lnSpc>
              <a:buFontTx/>
              <a:buNone/>
            </a:pPr>
            <a:r>
              <a:rPr lang="en-US" altLang="zh-CN" sz="1800" b="1" dirty="0"/>
              <a:t>			case 3 :</a:t>
            </a:r>
          </a:p>
          <a:p>
            <a:pPr eaLnBrk="1" hangingPunct="1">
              <a:lnSpc>
                <a:spcPct val="80000"/>
              </a:lnSpc>
              <a:buFontTx/>
              <a:buNone/>
            </a:pPr>
            <a:r>
              <a:rPr lang="en-US" altLang="zh-CN" sz="1800" b="1" dirty="0"/>
              <a:t>				</a:t>
            </a:r>
            <a:r>
              <a:rPr lang="en-US" altLang="zh-CN" sz="1800" b="1" dirty="0" err="1"/>
              <a:t>System.out.println</a:t>
            </a:r>
            <a:r>
              <a:rPr lang="en-US" altLang="zh-CN" sz="1800" b="1" dirty="0"/>
              <a:t>(“A");</a:t>
            </a:r>
          </a:p>
          <a:p>
            <a:pPr eaLnBrk="1" hangingPunct="1">
              <a:lnSpc>
                <a:spcPct val="80000"/>
              </a:lnSpc>
              <a:buFontTx/>
              <a:buNone/>
            </a:pPr>
            <a:endParaRPr lang="en-US" altLang="zh-CN" sz="1800" b="1" dirty="0"/>
          </a:p>
          <a:p>
            <a:pPr eaLnBrk="1" hangingPunct="1">
              <a:lnSpc>
                <a:spcPct val="80000"/>
              </a:lnSpc>
              <a:buFontTx/>
              <a:buNone/>
            </a:pPr>
            <a:r>
              <a:rPr lang="en-US" altLang="zh-CN" sz="1800" b="1" dirty="0"/>
              <a:t>			case 2 :</a:t>
            </a:r>
          </a:p>
          <a:p>
            <a:pPr eaLnBrk="1" hangingPunct="1">
              <a:lnSpc>
                <a:spcPct val="80000"/>
              </a:lnSpc>
              <a:buFontTx/>
              <a:buNone/>
            </a:pPr>
            <a:r>
              <a:rPr lang="en-US" altLang="zh-CN" sz="1800" b="1" dirty="0"/>
              <a:t>				</a:t>
            </a:r>
            <a:r>
              <a:rPr lang="en-US" altLang="zh-CN" sz="1800" b="1" dirty="0" err="1"/>
              <a:t>System.out.println</a:t>
            </a:r>
            <a:r>
              <a:rPr lang="en-US" altLang="zh-CN" sz="1800" b="1" dirty="0"/>
              <a:t>("C");</a:t>
            </a:r>
          </a:p>
          <a:p>
            <a:pPr eaLnBrk="1" hangingPunct="1">
              <a:lnSpc>
                <a:spcPct val="80000"/>
              </a:lnSpc>
              <a:buFontTx/>
              <a:buNone/>
            </a:pPr>
            <a:r>
              <a:rPr lang="en-US" altLang="zh-CN" sz="1800" b="1" dirty="0"/>
              <a:t>				break;</a:t>
            </a:r>
          </a:p>
          <a:p>
            <a:pPr eaLnBrk="1" hangingPunct="1">
              <a:lnSpc>
                <a:spcPct val="80000"/>
              </a:lnSpc>
              <a:buFontTx/>
              <a:buNone/>
            </a:pPr>
            <a:r>
              <a:rPr lang="en-US" altLang="zh-CN" sz="1800" b="1" dirty="0"/>
              <a:t>			case 9 :</a:t>
            </a:r>
          </a:p>
          <a:p>
            <a:pPr eaLnBrk="1" hangingPunct="1">
              <a:lnSpc>
                <a:spcPct val="80000"/>
              </a:lnSpc>
              <a:buFontTx/>
              <a:buNone/>
            </a:pPr>
            <a:r>
              <a:rPr lang="en-US" altLang="zh-CN" sz="1800" b="1" dirty="0"/>
              <a:t>				</a:t>
            </a:r>
            <a:r>
              <a:rPr lang="en-US" altLang="zh-CN" sz="1800" b="1" dirty="0" err="1"/>
              <a:t>System.out.println</a:t>
            </a:r>
            <a:r>
              <a:rPr lang="en-US" altLang="zh-CN" sz="1800" b="1" dirty="0"/>
              <a:t>("D");</a:t>
            </a:r>
          </a:p>
          <a:p>
            <a:pPr eaLnBrk="1" hangingPunct="1">
              <a:lnSpc>
                <a:spcPct val="80000"/>
              </a:lnSpc>
              <a:buFontTx/>
              <a:buNone/>
            </a:pPr>
            <a:r>
              <a:rPr lang="en-US" altLang="zh-CN" sz="1800" b="1" dirty="0"/>
              <a:t>				break;</a:t>
            </a:r>
          </a:p>
          <a:p>
            <a:pPr eaLnBrk="1" hangingPunct="1">
              <a:lnSpc>
                <a:spcPct val="80000"/>
              </a:lnSpc>
              <a:buFontTx/>
              <a:buNone/>
            </a:pPr>
            <a:r>
              <a:rPr lang="en-US" altLang="zh-CN" sz="1800" b="1" dirty="0"/>
              <a:t>			default:</a:t>
            </a:r>
          </a:p>
          <a:p>
            <a:pPr eaLnBrk="1" hangingPunct="1">
              <a:lnSpc>
                <a:spcPct val="80000"/>
              </a:lnSpc>
              <a:buFontTx/>
              <a:buNone/>
            </a:pPr>
            <a:r>
              <a:rPr lang="en-US" altLang="zh-CN" sz="1800" b="1" dirty="0"/>
              <a:t>				</a:t>
            </a:r>
            <a:r>
              <a:rPr lang="en-US" altLang="zh-CN" sz="1800" b="1" dirty="0" err="1"/>
              <a:t>System.out.println</a:t>
            </a:r>
            <a:r>
              <a:rPr lang="en-US" altLang="zh-CN" sz="1800" b="1" dirty="0"/>
              <a:t>("error");</a:t>
            </a:r>
          </a:p>
          <a:p>
            <a:pPr eaLnBrk="1" hangingPunct="1">
              <a:lnSpc>
                <a:spcPct val="80000"/>
              </a:lnSpc>
              <a:buFontTx/>
              <a:buNone/>
            </a:pPr>
            <a:r>
              <a:rPr lang="en-US" altLang="zh-CN" sz="1800" b="1" dirty="0"/>
              <a:t>		}</a:t>
            </a:r>
          </a:p>
          <a:p>
            <a:pPr eaLnBrk="1" hangingPunct="1">
              <a:lnSpc>
                <a:spcPct val="80000"/>
              </a:lnSpc>
              <a:buFontTx/>
              <a:buNone/>
            </a:pPr>
            <a:r>
              <a:rPr lang="en-US" altLang="zh-CN" sz="1800" b="1" dirty="0"/>
              <a:t>	}</a:t>
            </a:r>
          </a:p>
          <a:p>
            <a:pPr eaLnBrk="1" hangingPunct="1">
              <a:lnSpc>
                <a:spcPct val="80000"/>
              </a:lnSpc>
              <a:buFontTx/>
              <a:buNone/>
            </a:pPr>
            <a:r>
              <a:rPr lang="en-US" altLang="zh-CN" sz="1800" b="1" dirty="0"/>
              <a:t>}</a:t>
            </a:r>
          </a:p>
        </p:txBody>
      </p:sp>
      <p:sp>
        <p:nvSpPr>
          <p:cNvPr id="491524" name="Text Box 4">
            <a:extLst>
              <a:ext uri="{FF2B5EF4-FFF2-40B4-BE49-F238E27FC236}">
                <a16:creationId xmlns:a16="http://schemas.microsoft.com/office/drawing/2014/main" id="{613ABB45-8AA4-4190-AF84-6E5F84FDE4DC}"/>
              </a:ext>
            </a:extLst>
          </p:cNvPr>
          <p:cNvSpPr txBox="1">
            <a:spLocks noChangeArrowheads="1"/>
          </p:cNvSpPr>
          <p:nvPr/>
        </p:nvSpPr>
        <p:spPr bwMode="auto">
          <a:xfrm>
            <a:off x="6588125" y="1773238"/>
            <a:ext cx="20161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结果：</a:t>
            </a:r>
          </a:p>
          <a:p>
            <a:pPr eaLnBrk="1" hangingPunct="1">
              <a:spcBef>
                <a:spcPct val="50000"/>
              </a:spcBef>
              <a:buFontTx/>
              <a:buNone/>
            </a:pPr>
            <a:r>
              <a:rPr lang="en-US" altLang="zh-CN" sz="2400"/>
              <a:t>A</a:t>
            </a:r>
          </a:p>
          <a:p>
            <a:pPr eaLnBrk="1" hangingPunct="1">
              <a:spcBef>
                <a:spcPct val="50000"/>
              </a:spcBef>
              <a:buFontTx/>
              <a:buNone/>
            </a:pPr>
            <a:r>
              <a:rPr lang="en-US" altLang="zh-CN" sz="2400"/>
              <a:t>C</a:t>
            </a:r>
          </a:p>
        </p:txBody>
      </p:sp>
      <p:sp>
        <p:nvSpPr>
          <p:cNvPr id="491525" name="Rectangle 5">
            <a:extLst>
              <a:ext uri="{FF2B5EF4-FFF2-40B4-BE49-F238E27FC236}">
                <a16:creationId xmlns:a16="http://schemas.microsoft.com/office/drawing/2014/main" id="{9C57172A-B07D-4FBA-8ACD-C0272F1B01F1}"/>
              </a:ext>
            </a:extLst>
          </p:cNvPr>
          <p:cNvSpPr>
            <a:spLocks noChangeArrowheads="1"/>
          </p:cNvSpPr>
          <p:nvPr/>
        </p:nvSpPr>
        <p:spPr bwMode="auto">
          <a:xfrm>
            <a:off x="6372225" y="1628775"/>
            <a:ext cx="2303463" cy="17287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91523">
                                            <p:txEl>
                                              <p:pRg st="1" end="1"/>
                                            </p:txEl>
                                          </p:spTgt>
                                        </p:tgtEl>
                                        <p:attrNameLst>
                                          <p:attrName>style.visibility</p:attrName>
                                        </p:attrNameLst>
                                      </p:cBhvr>
                                      <p:to>
                                        <p:strVal val="visible"/>
                                      </p:to>
                                    </p:set>
                                    <p:anim calcmode="lin" valueType="num">
                                      <p:cBhvr additive="base">
                                        <p:cTn id="7" dur="500" fill="hold"/>
                                        <p:tgtEl>
                                          <p:spTgt spid="4915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91523">
                                            <p:txEl>
                                              <p:pRg st="0" end="0"/>
                                            </p:txEl>
                                          </p:spTgt>
                                        </p:tgtEl>
                                        <p:attrNameLst>
                                          <p:attrName>style.visibility</p:attrName>
                                        </p:attrNameLst>
                                      </p:cBhvr>
                                      <p:to>
                                        <p:strVal val="visible"/>
                                      </p:to>
                                    </p:set>
                                    <p:anim calcmode="lin" valueType="num">
                                      <p:cBhvr additive="base">
                                        <p:cTn id="13" dur="500" fill="hold"/>
                                        <p:tgtEl>
                                          <p:spTgt spid="4915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9152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91523">
                                            <p:txEl>
                                              <p:pRg st="2" end="2"/>
                                            </p:txEl>
                                          </p:spTgt>
                                        </p:tgtEl>
                                        <p:attrNameLst>
                                          <p:attrName>style.visibility</p:attrName>
                                        </p:attrNameLst>
                                      </p:cBhvr>
                                      <p:to>
                                        <p:strVal val="visible"/>
                                      </p:to>
                                    </p:set>
                                    <p:anim calcmode="lin" valueType="num">
                                      <p:cBhvr additive="base">
                                        <p:cTn id="17" dur="500" fill="hold"/>
                                        <p:tgtEl>
                                          <p:spTgt spid="4915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9152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1523">
                                            <p:txEl>
                                              <p:pRg st="3" end="3"/>
                                            </p:txEl>
                                          </p:spTgt>
                                        </p:tgtEl>
                                        <p:attrNameLst>
                                          <p:attrName>style.visibility</p:attrName>
                                        </p:attrNameLst>
                                      </p:cBhvr>
                                      <p:to>
                                        <p:strVal val="visible"/>
                                      </p:to>
                                    </p:set>
                                    <p:anim calcmode="lin" valueType="num">
                                      <p:cBhvr additive="base">
                                        <p:cTn id="21" dur="500" fill="hold"/>
                                        <p:tgtEl>
                                          <p:spTgt spid="49152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9152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91523">
                                            <p:txEl>
                                              <p:pRg st="4" end="4"/>
                                            </p:txEl>
                                          </p:spTgt>
                                        </p:tgtEl>
                                        <p:attrNameLst>
                                          <p:attrName>style.visibility</p:attrName>
                                        </p:attrNameLst>
                                      </p:cBhvr>
                                      <p:to>
                                        <p:strVal val="visible"/>
                                      </p:to>
                                    </p:set>
                                    <p:anim calcmode="lin" valueType="num">
                                      <p:cBhvr additive="base">
                                        <p:cTn id="25" dur="500" fill="hold"/>
                                        <p:tgtEl>
                                          <p:spTgt spid="49152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9152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91523">
                                            <p:txEl>
                                              <p:pRg st="5" end="5"/>
                                            </p:txEl>
                                          </p:spTgt>
                                        </p:tgtEl>
                                        <p:attrNameLst>
                                          <p:attrName>style.visibility</p:attrName>
                                        </p:attrNameLst>
                                      </p:cBhvr>
                                      <p:to>
                                        <p:strVal val="visible"/>
                                      </p:to>
                                    </p:set>
                                    <p:anim calcmode="lin" valueType="num">
                                      <p:cBhvr additive="base">
                                        <p:cTn id="29" dur="500" fill="hold"/>
                                        <p:tgtEl>
                                          <p:spTgt spid="49152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152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91523">
                                            <p:txEl>
                                              <p:pRg st="6" end="6"/>
                                            </p:txEl>
                                          </p:spTgt>
                                        </p:tgtEl>
                                        <p:attrNameLst>
                                          <p:attrName>style.visibility</p:attrName>
                                        </p:attrNameLst>
                                      </p:cBhvr>
                                      <p:to>
                                        <p:strVal val="visible"/>
                                      </p:to>
                                    </p:set>
                                    <p:anim calcmode="lin" valueType="num">
                                      <p:cBhvr additive="base">
                                        <p:cTn id="33" dur="500" fill="hold"/>
                                        <p:tgtEl>
                                          <p:spTgt spid="49152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9152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91523">
                                            <p:txEl>
                                              <p:pRg st="7" end="7"/>
                                            </p:txEl>
                                          </p:spTgt>
                                        </p:tgtEl>
                                        <p:attrNameLst>
                                          <p:attrName>style.visibility</p:attrName>
                                        </p:attrNameLst>
                                      </p:cBhvr>
                                      <p:to>
                                        <p:strVal val="visible"/>
                                      </p:to>
                                    </p:set>
                                    <p:anim calcmode="lin" valueType="num">
                                      <p:cBhvr additive="base">
                                        <p:cTn id="37" dur="500" fill="hold"/>
                                        <p:tgtEl>
                                          <p:spTgt spid="49152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9152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1523">
                                            <p:txEl>
                                              <p:pRg st="9" end="9"/>
                                            </p:txEl>
                                          </p:spTgt>
                                        </p:tgtEl>
                                        <p:attrNameLst>
                                          <p:attrName>style.visibility</p:attrName>
                                        </p:attrNameLst>
                                      </p:cBhvr>
                                      <p:to>
                                        <p:strVal val="visible"/>
                                      </p:to>
                                    </p:set>
                                    <p:anim calcmode="lin" valueType="num">
                                      <p:cBhvr additive="base">
                                        <p:cTn id="41" dur="500" fill="hold"/>
                                        <p:tgtEl>
                                          <p:spTgt spid="49152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9152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1523">
                                            <p:txEl>
                                              <p:pRg st="10" end="10"/>
                                            </p:txEl>
                                          </p:spTgt>
                                        </p:tgtEl>
                                        <p:attrNameLst>
                                          <p:attrName>style.visibility</p:attrName>
                                        </p:attrNameLst>
                                      </p:cBhvr>
                                      <p:to>
                                        <p:strVal val="visible"/>
                                      </p:to>
                                    </p:set>
                                    <p:anim calcmode="lin" valueType="num">
                                      <p:cBhvr additive="base">
                                        <p:cTn id="45" dur="500" fill="hold"/>
                                        <p:tgtEl>
                                          <p:spTgt spid="49152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9152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91523">
                                            <p:txEl>
                                              <p:pRg st="11" end="11"/>
                                            </p:txEl>
                                          </p:spTgt>
                                        </p:tgtEl>
                                        <p:attrNameLst>
                                          <p:attrName>style.visibility</p:attrName>
                                        </p:attrNameLst>
                                      </p:cBhvr>
                                      <p:to>
                                        <p:strVal val="visible"/>
                                      </p:to>
                                    </p:set>
                                    <p:anim calcmode="lin" valueType="num">
                                      <p:cBhvr additive="base">
                                        <p:cTn id="49" dur="500" fill="hold"/>
                                        <p:tgtEl>
                                          <p:spTgt spid="49152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91523">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91523">
                                            <p:txEl>
                                              <p:pRg st="12" end="12"/>
                                            </p:txEl>
                                          </p:spTgt>
                                        </p:tgtEl>
                                        <p:attrNameLst>
                                          <p:attrName>style.visibility</p:attrName>
                                        </p:attrNameLst>
                                      </p:cBhvr>
                                      <p:to>
                                        <p:strVal val="visible"/>
                                      </p:to>
                                    </p:set>
                                    <p:anim calcmode="lin" valueType="num">
                                      <p:cBhvr additive="base">
                                        <p:cTn id="53" dur="500" fill="hold"/>
                                        <p:tgtEl>
                                          <p:spTgt spid="491523">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91523">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91523">
                                            <p:txEl>
                                              <p:pRg st="13" end="13"/>
                                            </p:txEl>
                                          </p:spTgt>
                                        </p:tgtEl>
                                        <p:attrNameLst>
                                          <p:attrName>style.visibility</p:attrName>
                                        </p:attrNameLst>
                                      </p:cBhvr>
                                      <p:to>
                                        <p:strVal val="visible"/>
                                      </p:to>
                                    </p:set>
                                    <p:anim calcmode="lin" valueType="num">
                                      <p:cBhvr additive="base">
                                        <p:cTn id="57" dur="500" fill="hold"/>
                                        <p:tgtEl>
                                          <p:spTgt spid="491523">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91523">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91523">
                                            <p:txEl>
                                              <p:pRg st="14" end="14"/>
                                            </p:txEl>
                                          </p:spTgt>
                                        </p:tgtEl>
                                        <p:attrNameLst>
                                          <p:attrName>style.visibility</p:attrName>
                                        </p:attrNameLst>
                                      </p:cBhvr>
                                      <p:to>
                                        <p:strVal val="visible"/>
                                      </p:to>
                                    </p:set>
                                    <p:anim calcmode="lin" valueType="num">
                                      <p:cBhvr additive="base">
                                        <p:cTn id="61" dur="500" fill="hold"/>
                                        <p:tgtEl>
                                          <p:spTgt spid="491523">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91523">
                                            <p:txEl>
                                              <p:pRg st="14" end="14"/>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91523">
                                            <p:txEl>
                                              <p:pRg st="15" end="15"/>
                                            </p:txEl>
                                          </p:spTgt>
                                        </p:tgtEl>
                                        <p:attrNameLst>
                                          <p:attrName>style.visibility</p:attrName>
                                        </p:attrNameLst>
                                      </p:cBhvr>
                                      <p:to>
                                        <p:strVal val="visible"/>
                                      </p:to>
                                    </p:set>
                                    <p:anim calcmode="lin" valueType="num">
                                      <p:cBhvr additive="base">
                                        <p:cTn id="65" dur="500" fill="hold"/>
                                        <p:tgtEl>
                                          <p:spTgt spid="491523">
                                            <p:txEl>
                                              <p:pRg st="15" end="15"/>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91523">
                                            <p:txEl>
                                              <p:pRg st="15" end="15"/>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491523">
                                            <p:txEl>
                                              <p:pRg st="16" end="16"/>
                                            </p:txEl>
                                          </p:spTgt>
                                        </p:tgtEl>
                                        <p:attrNameLst>
                                          <p:attrName>style.visibility</p:attrName>
                                        </p:attrNameLst>
                                      </p:cBhvr>
                                      <p:to>
                                        <p:strVal val="visible"/>
                                      </p:to>
                                    </p:set>
                                    <p:anim calcmode="lin" valueType="num">
                                      <p:cBhvr additive="base">
                                        <p:cTn id="69" dur="500" fill="hold"/>
                                        <p:tgtEl>
                                          <p:spTgt spid="491523">
                                            <p:txEl>
                                              <p:pRg st="16" end="16"/>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91523">
                                            <p:txEl>
                                              <p:pRg st="16" end="16"/>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91523">
                                            <p:txEl>
                                              <p:pRg st="17" end="17"/>
                                            </p:txEl>
                                          </p:spTgt>
                                        </p:tgtEl>
                                        <p:attrNameLst>
                                          <p:attrName>style.visibility</p:attrName>
                                        </p:attrNameLst>
                                      </p:cBhvr>
                                      <p:to>
                                        <p:strVal val="visible"/>
                                      </p:to>
                                    </p:set>
                                    <p:anim calcmode="lin" valueType="num">
                                      <p:cBhvr additive="base">
                                        <p:cTn id="73" dur="500" fill="hold"/>
                                        <p:tgtEl>
                                          <p:spTgt spid="491523">
                                            <p:txEl>
                                              <p:pRg st="17" end="17"/>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91523">
                                            <p:txEl>
                                              <p:pRg st="17" end="17"/>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91523">
                                            <p:txEl>
                                              <p:pRg st="18" end="18"/>
                                            </p:txEl>
                                          </p:spTgt>
                                        </p:tgtEl>
                                        <p:attrNameLst>
                                          <p:attrName>style.visibility</p:attrName>
                                        </p:attrNameLst>
                                      </p:cBhvr>
                                      <p:to>
                                        <p:strVal val="visible"/>
                                      </p:to>
                                    </p:set>
                                    <p:anim calcmode="lin" valueType="num">
                                      <p:cBhvr additive="base">
                                        <p:cTn id="77" dur="500" fill="hold"/>
                                        <p:tgtEl>
                                          <p:spTgt spid="491523">
                                            <p:txEl>
                                              <p:pRg st="18" end="18"/>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91523">
                                            <p:txEl>
                                              <p:pRg st="18" end="18"/>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491523">
                                            <p:txEl>
                                              <p:pRg st="19" end="19"/>
                                            </p:txEl>
                                          </p:spTgt>
                                        </p:tgtEl>
                                        <p:attrNameLst>
                                          <p:attrName>style.visibility</p:attrName>
                                        </p:attrNameLst>
                                      </p:cBhvr>
                                      <p:to>
                                        <p:strVal val="visible"/>
                                      </p:to>
                                    </p:set>
                                    <p:anim calcmode="lin" valueType="num">
                                      <p:cBhvr additive="base">
                                        <p:cTn id="81" dur="500" fill="hold"/>
                                        <p:tgtEl>
                                          <p:spTgt spid="491523">
                                            <p:txEl>
                                              <p:pRg st="19" end="19"/>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491523">
                                            <p:txEl>
                                              <p:pRg st="19" end="19"/>
                                            </p:txEl>
                                          </p:spTgt>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grpId="0" nodeType="clickEffect">
                                  <p:stCondLst>
                                    <p:cond delay="0"/>
                                  </p:stCondLst>
                                  <p:childTnLst>
                                    <p:set>
                                      <p:cBhvr>
                                        <p:cTn id="86" dur="1" fill="hold">
                                          <p:stCondLst>
                                            <p:cond delay="0"/>
                                          </p:stCondLst>
                                        </p:cTn>
                                        <p:tgtEl>
                                          <p:spTgt spid="491525"/>
                                        </p:tgtEl>
                                        <p:attrNameLst>
                                          <p:attrName>style.visibility</p:attrName>
                                        </p:attrNameLst>
                                      </p:cBhvr>
                                      <p:to>
                                        <p:strVal val="visible"/>
                                      </p:to>
                                    </p:set>
                                    <p:anim calcmode="lin" valueType="num">
                                      <p:cBhvr additive="base">
                                        <p:cTn id="87" dur="500" fill="hold"/>
                                        <p:tgtEl>
                                          <p:spTgt spid="491525"/>
                                        </p:tgtEl>
                                        <p:attrNameLst>
                                          <p:attrName>ppt_x</p:attrName>
                                        </p:attrNameLst>
                                      </p:cBhvr>
                                      <p:tavLst>
                                        <p:tav tm="0">
                                          <p:val>
                                            <p:strVal val="1+#ppt_w/2"/>
                                          </p:val>
                                        </p:tav>
                                        <p:tav tm="100000">
                                          <p:val>
                                            <p:strVal val="#ppt_x"/>
                                          </p:val>
                                        </p:tav>
                                      </p:tavLst>
                                    </p:anim>
                                    <p:anim calcmode="lin" valueType="num">
                                      <p:cBhvr additive="base">
                                        <p:cTn id="88" dur="500" fill="hold"/>
                                        <p:tgtEl>
                                          <p:spTgt spid="491525"/>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491524"/>
                                        </p:tgtEl>
                                        <p:attrNameLst>
                                          <p:attrName>style.visibility</p:attrName>
                                        </p:attrNameLst>
                                      </p:cBhvr>
                                      <p:to>
                                        <p:strVal val="visible"/>
                                      </p:to>
                                    </p:set>
                                    <p:anim calcmode="lin" valueType="num">
                                      <p:cBhvr additive="base">
                                        <p:cTn id="91" dur="500" fill="hold"/>
                                        <p:tgtEl>
                                          <p:spTgt spid="491524"/>
                                        </p:tgtEl>
                                        <p:attrNameLst>
                                          <p:attrName>ppt_x</p:attrName>
                                        </p:attrNameLst>
                                      </p:cBhvr>
                                      <p:tavLst>
                                        <p:tav tm="0">
                                          <p:val>
                                            <p:strVal val="1+#ppt_w/2"/>
                                          </p:val>
                                        </p:tav>
                                        <p:tav tm="100000">
                                          <p:val>
                                            <p:strVal val="#ppt_x"/>
                                          </p:val>
                                        </p:tav>
                                      </p:tavLst>
                                    </p:anim>
                                    <p:anim calcmode="lin" valueType="num">
                                      <p:cBhvr additive="base">
                                        <p:cTn id="92" dur="500" fill="hold"/>
                                        <p:tgtEl>
                                          <p:spTgt spid="4915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24" grpId="0"/>
      <p:bldP spid="49152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7A7A44-DE67-E8FD-47CD-CBB9BA4EFE44}"/>
              </a:ext>
            </a:extLst>
          </p:cNvPr>
          <p:cNvSpPr txBox="1"/>
          <p:nvPr/>
        </p:nvSpPr>
        <p:spPr>
          <a:xfrm>
            <a:off x="755576" y="980728"/>
            <a:ext cx="5904656" cy="1554272"/>
          </a:xfrm>
          <a:prstGeom prst="rect">
            <a:avLst/>
          </a:prstGeom>
          <a:noFill/>
        </p:spPr>
        <p:txBody>
          <a:bodyPr wrap="square">
            <a:spAutoFit/>
          </a:bodyPr>
          <a:lstStyle/>
          <a:p>
            <a:r>
              <a:rPr lang="en" altLang="zh-CN" b="1" dirty="0">
                <a:solidFill>
                  <a:srgbClr val="7F0055"/>
                </a:solidFill>
                <a:effectLst/>
                <a:latin typeface="Menlo" panose="020B0609030804020204" pitchFamily="49" charset="0"/>
              </a:rPr>
              <a:t>    int</a:t>
            </a:r>
            <a:r>
              <a:rPr lang="en" altLang="zh-CN" dirty="0">
                <a:effectLst/>
                <a:latin typeface="Menlo" panose="020B0609030804020204" pitchFamily="49" charset="0"/>
              </a:rPr>
              <a:t> </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=3;</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switch</a:t>
            </a:r>
            <a:r>
              <a:rPr lang="en" altLang="zh-CN" dirty="0">
                <a:effectLst/>
                <a:latin typeface="Menlo" panose="020B0609030804020204" pitchFamily="49" charset="0"/>
              </a:rPr>
              <a:t>(</a:t>
            </a:r>
            <a:r>
              <a:rPr lang="en" altLang="zh-CN" dirty="0" err="1">
                <a:solidFill>
                  <a:srgbClr val="6A3E3E"/>
                </a:solidFill>
                <a:effectLst/>
                <a:latin typeface="Menlo" panose="020B0609030804020204" pitchFamily="49" charset="0"/>
              </a:rPr>
              <a:t>i</a:t>
            </a:r>
            <a:r>
              <a:rPr lang="en" altLang="zh-CN" dirty="0">
                <a:effectLst/>
                <a:latin typeface="Menlo" panose="020B0609030804020204" pitchFamily="49" charset="0"/>
              </a:rPr>
              <a:t>) {</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1-&gt;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"1"</a:t>
            </a:r>
            <a:r>
              <a:rPr lang="en" altLang="zh-CN" dirty="0">
                <a:effectLst/>
                <a:latin typeface="Menlo" panose="020B0609030804020204" pitchFamily="49" charset="0"/>
              </a:rPr>
              <a:t>);</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case</a:t>
            </a:r>
            <a:r>
              <a:rPr lang="en" altLang="zh-CN" dirty="0">
                <a:effectLst/>
                <a:latin typeface="Menlo" panose="020B0609030804020204" pitchFamily="49" charset="0"/>
              </a:rPr>
              <a:t> 2-&gt;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"2"</a:t>
            </a:r>
            <a:r>
              <a:rPr lang="en" altLang="zh-CN" dirty="0">
                <a:effectLst/>
                <a:latin typeface="Menlo" panose="020B0609030804020204" pitchFamily="49" charset="0"/>
              </a:rPr>
              <a:t>);</a:t>
            </a:r>
          </a:p>
          <a:p>
            <a:r>
              <a:rPr lang="en" altLang="zh-CN" dirty="0">
                <a:effectLst/>
                <a:latin typeface="Menlo" panose="020B0609030804020204" pitchFamily="49" charset="0"/>
              </a:rPr>
              <a:t>    </a:t>
            </a:r>
            <a:r>
              <a:rPr lang="en" altLang="zh-CN" b="1" dirty="0">
                <a:solidFill>
                  <a:srgbClr val="7F0055"/>
                </a:solidFill>
                <a:effectLst/>
                <a:latin typeface="Menlo" panose="020B0609030804020204" pitchFamily="49" charset="0"/>
              </a:rPr>
              <a:t>default</a:t>
            </a:r>
            <a:r>
              <a:rPr lang="en" altLang="zh-CN" dirty="0">
                <a:effectLst/>
                <a:latin typeface="Menlo" panose="020B0609030804020204" pitchFamily="49" charset="0"/>
              </a:rPr>
              <a:t>-&gt; </a:t>
            </a:r>
            <a:r>
              <a:rPr lang="en" altLang="zh-CN" dirty="0" err="1">
                <a:effectLst/>
                <a:latin typeface="Menlo" panose="020B0609030804020204" pitchFamily="49" charset="0"/>
              </a:rPr>
              <a:t>System.</a:t>
            </a:r>
            <a:r>
              <a:rPr lang="en" altLang="zh-CN" b="1" i="1" dirty="0" err="1">
                <a:solidFill>
                  <a:srgbClr val="0000C0"/>
                </a:solidFill>
                <a:effectLst/>
                <a:latin typeface="Menlo" panose="020B0609030804020204" pitchFamily="49" charset="0"/>
              </a:rPr>
              <a:t>out</a:t>
            </a:r>
            <a:r>
              <a:rPr lang="en" altLang="zh-CN" dirty="0" err="1">
                <a:effectLst/>
                <a:latin typeface="Menlo" panose="020B0609030804020204" pitchFamily="49" charset="0"/>
              </a:rPr>
              <a:t>.print</a:t>
            </a:r>
            <a:r>
              <a:rPr lang="en" altLang="zh-CN" dirty="0">
                <a:effectLst/>
                <a:latin typeface="Menlo" panose="020B0609030804020204" pitchFamily="49" charset="0"/>
              </a:rPr>
              <a:t>(</a:t>
            </a:r>
            <a:r>
              <a:rPr lang="en" altLang="zh-CN" dirty="0">
                <a:solidFill>
                  <a:srgbClr val="2A00FF"/>
                </a:solidFill>
                <a:effectLst/>
                <a:latin typeface="Menlo" panose="020B0609030804020204" pitchFamily="49" charset="0"/>
              </a:rPr>
              <a:t>"3"</a:t>
            </a:r>
            <a:r>
              <a:rPr lang="en" altLang="zh-CN" dirty="0">
                <a:effectLst/>
                <a:latin typeface="Menlo" panose="020B0609030804020204" pitchFamily="49" charset="0"/>
              </a:rPr>
              <a:t>);</a:t>
            </a:r>
          </a:p>
        </p:txBody>
      </p:sp>
      <p:sp>
        <p:nvSpPr>
          <p:cNvPr id="6" name="Rectangle 5">
            <a:extLst>
              <a:ext uri="{FF2B5EF4-FFF2-40B4-BE49-F238E27FC236}">
                <a16:creationId xmlns:a16="http://schemas.microsoft.com/office/drawing/2014/main" id="{A271A75C-F6BA-4115-3978-1931E0FDA6CD}"/>
              </a:ext>
            </a:extLst>
          </p:cNvPr>
          <p:cNvSpPr>
            <a:spLocks noChangeArrowheads="1"/>
          </p:cNvSpPr>
          <p:nvPr/>
        </p:nvSpPr>
        <p:spPr bwMode="auto">
          <a:xfrm>
            <a:off x="5508500" y="2996952"/>
            <a:ext cx="2303463" cy="172878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7" name="文本框 6">
            <a:extLst>
              <a:ext uri="{FF2B5EF4-FFF2-40B4-BE49-F238E27FC236}">
                <a16:creationId xmlns:a16="http://schemas.microsoft.com/office/drawing/2014/main" id="{2392390E-6976-6D96-7E26-1029AE68F0C6}"/>
              </a:ext>
            </a:extLst>
          </p:cNvPr>
          <p:cNvSpPr txBox="1"/>
          <p:nvPr/>
        </p:nvSpPr>
        <p:spPr>
          <a:xfrm>
            <a:off x="5796136" y="3212976"/>
            <a:ext cx="1024595" cy="677108"/>
          </a:xfrm>
          <a:prstGeom prst="rect">
            <a:avLst/>
          </a:prstGeom>
          <a:noFill/>
        </p:spPr>
        <p:txBody>
          <a:bodyPr wrap="square" rtlCol="0">
            <a:spAutoFit/>
          </a:bodyPr>
          <a:lstStyle/>
          <a:p>
            <a:r>
              <a:rPr kumimoji="1" lang="zh-CN" altLang="en-US" dirty="0">
                <a:solidFill>
                  <a:schemeClr val="tx1"/>
                </a:solidFill>
              </a:rPr>
              <a:t>结果：</a:t>
            </a:r>
            <a:endParaRPr kumimoji="1" lang="en-US" altLang="zh-CN" dirty="0">
              <a:solidFill>
                <a:schemeClr val="tx1"/>
              </a:solidFill>
            </a:endParaRPr>
          </a:p>
          <a:p>
            <a:r>
              <a:rPr kumimoji="1" lang="en-US" altLang="zh-CN" dirty="0">
                <a:solidFill>
                  <a:schemeClr val="tx1"/>
                </a:solidFill>
              </a:rPr>
              <a:t>3</a:t>
            </a:r>
            <a:endParaRPr kumimoji="1" lang="zh-CN" altLang="en-US" dirty="0">
              <a:solidFill>
                <a:schemeClr val="tx1"/>
              </a:solidFill>
            </a:endParaRPr>
          </a:p>
        </p:txBody>
      </p:sp>
    </p:spTree>
    <p:extLst>
      <p:ext uri="{BB962C8B-B14F-4D97-AF65-F5344CB8AC3E}">
        <p14:creationId xmlns:p14="http://schemas.microsoft.com/office/powerpoint/2010/main" val="230620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0B8B6B7-DD23-4CEC-B5AF-3FC3E8A76421}"/>
              </a:ext>
            </a:extLst>
          </p:cNvPr>
          <p:cNvSpPr>
            <a:spLocks noGrp="1" noChangeArrowheads="1"/>
          </p:cNvSpPr>
          <p:nvPr>
            <p:ph type="title"/>
          </p:nvPr>
        </p:nvSpPr>
        <p:spPr/>
        <p:txBody>
          <a:bodyPr/>
          <a:lstStyle/>
          <a:p>
            <a:pPr eaLnBrk="1" hangingPunct="1"/>
            <a:r>
              <a:rPr lang="zh-CN" altLang="en-US" sz="3600" b="1">
                <a:solidFill>
                  <a:srgbClr val="FF0066"/>
                </a:solidFill>
              </a:rPr>
              <a:t>循环语句</a:t>
            </a:r>
            <a:endParaRPr lang="zh-CN" altLang="en-US" sz="3600">
              <a:solidFill>
                <a:srgbClr val="FF0066"/>
              </a:solidFill>
            </a:endParaRPr>
          </a:p>
        </p:txBody>
      </p:sp>
      <p:sp>
        <p:nvSpPr>
          <p:cNvPr id="68611" name="Rectangle 3">
            <a:extLst>
              <a:ext uri="{FF2B5EF4-FFF2-40B4-BE49-F238E27FC236}">
                <a16:creationId xmlns:a16="http://schemas.microsoft.com/office/drawing/2014/main" id="{39E9EC36-BF22-492D-827A-DB92A2DA2B35}"/>
              </a:ext>
            </a:extLst>
          </p:cNvPr>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sz="2400" b="1" dirty="0"/>
              <a:t>循环语句的作用是反复执行一段代码，直到满足终止循环的条件为止。</a:t>
            </a:r>
            <a:r>
              <a:rPr lang="en-US" altLang="zh-CN" sz="2400" b="1" dirty="0"/>
              <a:t>Java</a:t>
            </a:r>
            <a:r>
              <a:rPr lang="zh-CN" altLang="en-US" sz="2400" b="1" dirty="0"/>
              <a:t>语言中提供的循环语句有：</a:t>
            </a:r>
            <a:br>
              <a:rPr lang="zh-CN" altLang="en-US" sz="2400" b="1" dirty="0"/>
            </a:br>
            <a:endParaRPr lang="zh-CN" altLang="en-US" sz="2400" b="1" dirty="0"/>
          </a:p>
          <a:p>
            <a:pPr eaLnBrk="1" hangingPunct="1">
              <a:buFontTx/>
              <a:buNone/>
            </a:pPr>
            <a:r>
              <a:rPr lang="zh-CN" altLang="en-US" sz="2400" b="1" dirty="0"/>
              <a:t>    　　　◇ </a:t>
            </a:r>
            <a:r>
              <a:rPr lang="en-US" altLang="zh-CN" sz="2400" b="1" dirty="0"/>
              <a:t>while</a:t>
            </a:r>
            <a:r>
              <a:rPr lang="zh-CN" altLang="en-US" sz="2400" b="1" dirty="0"/>
              <a:t>语句</a:t>
            </a:r>
            <a:br>
              <a:rPr lang="zh-CN" altLang="en-US" sz="2400" b="1" dirty="0"/>
            </a:br>
            <a:r>
              <a:rPr lang="zh-CN" altLang="en-US" sz="2400" b="1" dirty="0"/>
              <a:t>　　　◇ </a:t>
            </a:r>
            <a:r>
              <a:rPr lang="en-US" altLang="zh-CN" sz="2400" b="1" dirty="0"/>
              <a:t>do-while</a:t>
            </a:r>
            <a:r>
              <a:rPr lang="zh-CN" altLang="en-US" sz="2400" b="1" dirty="0"/>
              <a:t>语句</a:t>
            </a:r>
            <a:br>
              <a:rPr lang="zh-CN" altLang="en-US" sz="2400" b="1" dirty="0"/>
            </a:br>
            <a:r>
              <a:rPr lang="zh-CN" altLang="en-US" sz="2400" b="1" dirty="0"/>
              <a:t>　　　◇ </a:t>
            </a:r>
            <a:r>
              <a:rPr lang="en-US" altLang="zh-CN" sz="2400" b="1" dirty="0"/>
              <a:t>for</a:t>
            </a:r>
            <a:r>
              <a:rPr lang="zh-CN" altLang="en-US" sz="2400" b="1" dirty="0"/>
              <a:t>语句</a:t>
            </a:r>
            <a:br>
              <a:rPr lang="zh-CN" altLang="en-US" sz="2400" b="1" dirty="0"/>
            </a:br>
            <a:endParaRPr lang="zh-CN" altLang="en-US"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a:extLst>
              <a:ext uri="{FF2B5EF4-FFF2-40B4-BE49-F238E27FC236}">
                <a16:creationId xmlns:a16="http://schemas.microsoft.com/office/drawing/2014/main" id="{FDCFD68D-9498-429E-A90A-32DE0768E8FE}"/>
              </a:ext>
            </a:extLst>
          </p:cNvPr>
          <p:cNvSpPr>
            <a:spLocks noGrp="1" noChangeArrowheads="1"/>
          </p:cNvSpPr>
          <p:nvPr>
            <p:ph type="body" sz="half" idx="1"/>
          </p:nvPr>
        </p:nvSpPr>
        <p:spPr>
          <a:xfrm>
            <a:off x="755650" y="333375"/>
            <a:ext cx="5113338" cy="5040313"/>
          </a:xfrm>
        </p:spPr>
        <p:txBody>
          <a:bodyPr/>
          <a:lstStyle/>
          <a:p>
            <a:pPr eaLnBrk="1" hangingPunct="1">
              <a:buFontTx/>
              <a:buNone/>
            </a:pPr>
            <a:r>
              <a:rPr lang="en-US" altLang="zh-CN" sz="2800" b="1">
                <a:solidFill>
                  <a:srgbClr val="FF0066"/>
                </a:solidFill>
              </a:rPr>
              <a:t>1: while</a:t>
            </a:r>
            <a:r>
              <a:rPr lang="zh-CN" altLang="en-US" sz="2800">
                <a:solidFill>
                  <a:srgbClr val="FF0066"/>
                </a:solidFill>
              </a:rPr>
              <a:t>循环</a:t>
            </a:r>
            <a:r>
              <a:rPr lang="zh-CN" altLang="en-US" sz="2800" b="1">
                <a:solidFill>
                  <a:srgbClr val="FF0066"/>
                </a:solidFill>
              </a:rPr>
              <a:t>语句</a:t>
            </a:r>
            <a:endParaRPr lang="zh-CN" altLang="en-US" sz="3600"/>
          </a:p>
          <a:p>
            <a:pPr eaLnBrk="1" hangingPunct="1">
              <a:buFontTx/>
              <a:buNone/>
            </a:pPr>
            <a:r>
              <a:rPr lang="en-US" altLang="zh-CN" sz="2800"/>
              <a:t>while (</a:t>
            </a:r>
            <a:r>
              <a:rPr lang="zh-CN" altLang="en-US" sz="2800"/>
              <a:t>表达式</a:t>
            </a:r>
            <a:r>
              <a:rPr lang="en-US" altLang="zh-CN" sz="2800"/>
              <a:t>) </a:t>
            </a:r>
            <a:r>
              <a:rPr lang="zh-CN" altLang="en-US" sz="2800"/>
              <a:t>语句</a:t>
            </a:r>
          </a:p>
          <a:p>
            <a:pPr eaLnBrk="1" hangingPunct="1">
              <a:buFontTx/>
              <a:buNone/>
            </a:pPr>
            <a:r>
              <a:rPr lang="en-US" altLang="zh-CN" sz="2800"/>
              <a:t>int x=1;</a:t>
            </a:r>
          </a:p>
          <a:p>
            <a:pPr eaLnBrk="1" hangingPunct="1">
              <a:buFontTx/>
              <a:buNone/>
            </a:pPr>
            <a:r>
              <a:rPr lang="en-US" altLang="zh-CN" sz="2800">
                <a:solidFill>
                  <a:srgbClr val="0000CC"/>
                </a:solidFill>
              </a:rPr>
              <a:t>while </a:t>
            </a:r>
            <a:r>
              <a:rPr lang="en-US" altLang="zh-CN" sz="2800"/>
              <a:t>(x&lt;3)</a:t>
            </a:r>
          </a:p>
          <a:p>
            <a:pPr eaLnBrk="1" hangingPunct="1">
              <a:buFontTx/>
              <a:buNone/>
            </a:pPr>
            <a:r>
              <a:rPr lang="en-US" altLang="zh-CN" sz="2800"/>
              <a:t>{</a:t>
            </a:r>
          </a:p>
          <a:p>
            <a:pPr eaLnBrk="1" hangingPunct="1">
              <a:buFontTx/>
              <a:buNone/>
            </a:pPr>
            <a:r>
              <a:rPr lang="en-US" altLang="zh-CN" sz="2800"/>
              <a:t>   </a:t>
            </a:r>
            <a:r>
              <a:rPr lang="en-US" altLang="zh-CN" sz="2800">
                <a:solidFill>
                  <a:srgbClr val="FF0066"/>
                </a:solidFill>
              </a:rPr>
              <a:t>System</a:t>
            </a:r>
            <a:r>
              <a:rPr lang="en-US" altLang="zh-CN" sz="2800"/>
              <a:t>.out.println("x="+x); </a:t>
            </a:r>
          </a:p>
          <a:p>
            <a:pPr eaLnBrk="1" hangingPunct="1">
              <a:buFontTx/>
              <a:buNone/>
            </a:pPr>
            <a:r>
              <a:rPr lang="en-US" altLang="zh-CN" sz="2800"/>
              <a:t>   x++; </a:t>
            </a:r>
          </a:p>
          <a:p>
            <a:pPr eaLnBrk="1" hangingPunct="1">
              <a:buFontTx/>
              <a:buNone/>
            </a:pPr>
            <a:r>
              <a:rPr lang="en-US" altLang="zh-CN" sz="2800"/>
              <a:t>}</a:t>
            </a:r>
          </a:p>
        </p:txBody>
      </p:sp>
      <p:pic>
        <p:nvPicPr>
          <p:cNvPr id="69635" name="Picture 4" descr="循环控制图1">
            <a:extLst>
              <a:ext uri="{FF2B5EF4-FFF2-40B4-BE49-F238E27FC236}">
                <a16:creationId xmlns:a16="http://schemas.microsoft.com/office/drawing/2014/main" id="{29156CB6-E849-4A41-8CFA-5771F4CF0C3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89575" y="1608138"/>
            <a:ext cx="3043238" cy="3405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AutoShape 7">
            <a:extLst>
              <a:ext uri="{FF2B5EF4-FFF2-40B4-BE49-F238E27FC236}">
                <a16:creationId xmlns:a16="http://schemas.microsoft.com/office/drawing/2014/main" id="{CCFFA76A-9C94-466C-8C3D-5F9141670841}"/>
              </a:ext>
            </a:extLst>
          </p:cNvPr>
          <p:cNvSpPr>
            <a:spLocks noChangeArrowheads="1"/>
          </p:cNvSpPr>
          <p:nvPr/>
        </p:nvSpPr>
        <p:spPr bwMode="auto">
          <a:xfrm>
            <a:off x="2195513" y="3933825"/>
            <a:ext cx="2808287" cy="609600"/>
          </a:xfrm>
          <a:prstGeom prst="wedgeRectCallout">
            <a:avLst>
              <a:gd name="adj1" fmla="val -87366"/>
              <a:gd name="adj2" fmla="val 4690"/>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0000CC"/>
                </a:solidFill>
              </a:rPr>
              <a:t>这里没有分号！</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E3B183C-A21A-4BB0-BF06-A970193E61FD}"/>
              </a:ext>
            </a:extLst>
          </p:cNvPr>
          <p:cNvSpPr>
            <a:spLocks noGrp="1" noChangeArrowheads="1"/>
          </p:cNvSpPr>
          <p:nvPr>
            <p:ph type="body" idx="1"/>
          </p:nvPr>
        </p:nvSpPr>
        <p:spPr>
          <a:xfrm>
            <a:off x="323850" y="547688"/>
            <a:ext cx="8569325" cy="5184775"/>
          </a:xfrm>
        </p:spPr>
        <p:txBody>
          <a:bodyPr/>
          <a:lstStyle/>
          <a:p>
            <a:pPr eaLnBrk="1" hangingPunct="1">
              <a:lnSpc>
                <a:spcPct val="70000"/>
              </a:lnSpc>
              <a:buFontTx/>
              <a:buNone/>
            </a:pPr>
            <a:r>
              <a:rPr lang="en-US" altLang="zh-CN" sz="2800" b="1">
                <a:solidFill>
                  <a:srgbClr val="FF0066"/>
                </a:solidFill>
              </a:rPr>
              <a:t>2: do-while</a:t>
            </a:r>
            <a:r>
              <a:rPr lang="zh-CN" altLang="en-US" sz="2800">
                <a:solidFill>
                  <a:srgbClr val="FF0066"/>
                </a:solidFill>
              </a:rPr>
              <a:t>循环</a:t>
            </a:r>
            <a:r>
              <a:rPr lang="zh-CN" altLang="en-US" sz="2800" b="1">
                <a:solidFill>
                  <a:srgbClr val="FF0066"/>
                </a:solidFill>
              </a:rPr>
              <a:t>语句</a:t>
            </a:r>
            <a:endParaRPr lang="zh-CN" altLang="en-US" sz="4000" b="1"/>
          </a:p>
          <a:p>
            <a:pPr eaLnBrk="1" hangingPunct="1">
              <a:lnSpc>
                <a:spcPct val="70000"/>
              </a:lnSpc>
              <a:buFontTx/>
              <a:buNone/>
            </a:pPr>
            <a:r>
              <a:rPr lang="en-US" altLang="zh-CN" sz="2400" b="1"/>
              <a:t>do  </a:t>
            </a:r>
            <a:r>
              <a:rPr lang="zh-CN" altLang="en-US" sz="2400" b="1"/>
              <a:t>语句</a:t>
            </a:r>
          </a:p>
          <a:p>
            <a:pPr eaLnBrk="1" hangingPunct="1">
              <a:lnSpc>
                <a:spcPct val="70000"/>
              </a:lnSpc>
              <a:buFontTx/>
              <a:buNone/>
            </a:pPr>
            <a:r>
              <a:rPr lang="en-US" altLang="zh-CN" sz="2400" b="1"/>
              <a:t>while (</a:t>
            </a:r>
            <a:r>
              <a:rPr lang="zh-CN" altLang="en-US" sz="2400" b="1"/>
              <a:t>表达式</a:t>
            </a:r>
            <a:r>
              <a:rPr lang="en-US" altLang="zh-CN" sz="2400" b="1"/>
              <a:t>);</a:t>
            </a:r>
            <a:endParaRPr lang="en-US" altLang="zh-CN" sz="2800" b="1"/>
          </a:p>
          <a:p>
            <a:pPr eaLnBrk="1" hangingPunct="1">
              <a:lnSpc>
                <a:spcPct val="70000"/>
              </a:lnSpc>
              <a:buFontTx/>
              <a:buNone/>
            </a:pPr>
            <a:endParaRPr lang="en-US" altLang="zh-CN" sz="2200" b="1">
              <a:solidFill>
                <a:srgbClr val="0000CC"/>
              </a:solidFill>
            </a:endParaRPr>
          </a:p>
          <a:p>
            <a:pPr eaLnBrk="1" hangingPunct="1">
              <a:lnSpc>
                <a:spcPct val="70000"/>
              </a:lnSpc>
              <a:buFontTx/>
              <a:buNone/>
            </a:pPr>
            <a:r>
              <a:rPr lang="en-US" altLang="zh-CN" sz="2200" b="1">
                <a:solidFill>
                  <a:srgbClr val="0000CC"/>
                </a:solidFill>
              </a:rPr>
              <a:t>      public static void</a:t>
            </a:r>
            <a:r>
              <a:rPr lang="en-US" altLang="zh-CN" sz="2200" b="1"/>
              <a:t> main(</a:t>
            </a:r>
            <a:r>
              <a:rPr lang="en-US" altLang="zh-CN" sz="2200" b="1">
                <a:solidFill>
                  <a:srgbClr val="FF0066"/>
                </a:solidFill>
              </a:rPr>
              <a:t>String</a:t>
            </a:r>
            <a:r>
              <a:rPr lang="en-US" altLang="zh-CN" sz="2200" b="1"/>
              <a:t>[] args)</a:t>
            </a:r>
          </a:p>
          <a:p>
            <a:pPr lvl="1" eaLnBrk="1" hangingPunct="1">
              <a:buFontTx/>
              <a:buNone/>
            </a:pPr>
            <a:r>
              <a:rPr lang="en-US" altLang="zh-CN" sz="2200" b="1"/>
              <a:t>{	</a:t>
            </a:r>
          </a:p>
          <a:p>
            <a:pPr lvl="1" eaLnBrk="1" hangingPunct="1">
              <a:buFontTx/>
              <a:buNone/>
            </a:pPr>
            <a:r>
              <a:rPr lang="en-US" altLang="zh-CN" sz="2200" b="1"/>
              <a:t>    int y=3;</a:t>
            </a:r>
          </a:p>
          <a:p>
            <a:pPr lvl="1" eaLnBrk="1" hangingPunct="1">
              <a:buFontTx/>
              <a:buNone/>
            </a:pPr>
            <a:r>
              <a:rPr lang="en-US" altLang="zh-CN" sz="2200" b="1">
                <a:solidFill>
                  <a:srgbClr val="0000CC"/>
                </a:solidFill>
              </a:rPr>
              <a:t>    do</a:t>
            </a:r>
            <a:r>
              <a:rPr lang="en-US" altLang="zh-CN" sz="2200" b="1"/>
              <a:t> {</a:t>
            </a:r>
          </a:p>
          <a:p>
            <a:pPr lvl="1" eaLnBrk="1" hangingPunct="1">
              <a:buFontTx/>
              <a:buNone/>
            </a:pPr>
            <a:r>
              <a:rPr lang="en-US" altLang="zh-CN" sz="2200" b="1"/>
              <a:t>   	 	</a:t>
            </a:r>
            <a:r>
              <a:rPr lang="en-US" altLang="zh-CN" sz="2200" b="1">
                <a:solidFill>
                  <a:srgbClr val="FF0066"/>
                </a:solidFill>
              </a:rPr>
              <a:t>System</a:t>
            </a:r>
            <a:r>
              <a:rPr lang="en-US" altLang="zh-CN" sz="2200" b="1"/>
              <a:t>.out.println(“ok2”);  //</a:t>
            </a:r>
            <a:r>
              <a:rPr lang="zh-CN" altLang="en-US" sz="2200" b="1"/>
              <a:t>先打印，再判断条件是否满足</a:t>
            </a:r>
          </a:p>
          <a:p>
            <a:pPr lvl="1" eaLnBrk="1" hangingPunct="1">
              <a:buFontTx/>
              <a:buNone/>
            </a:pPr>
            <a:r>
              <a:rPr lang="zh-CN" altLang="en-US" sz="2200" b="1"/>
              <a:t>   	 	</a:t>
            </a:r>
            <a:r>
              <a:rPr lang="en-US" altLang="zh-CN" sz="2200" b="1"/>
              <a:t>y++;</a:t>
            </a:r>
          </a:p>
          <a:p>
            <a:pPr lvl="1" eaLnBrk="1" hangingPunct="1">
              <a:buFontTx/>
              <a:buNone/>
            </a:pPr>
            <a:r>
              <a:rPr lang="en-US" altLang="zh-CN" sz="2200" b="1"/>
              <a:t>    } </a:t>
            </a:r>
            <a:r>
              <a:rPr lang="en-US" altLang="zh-CN" sz="2200" b="1">
                <a:solidFill>
                  <a:srgbClr val="0000CC"/>
                </a:solidFill>
              </a:rPr>
              <a:t>while</a:t>
            </a:r>
            <a:r>
              <a:rPr lang="en-US" altLang="zh-CN" sz="2200" b="1"/>
              <a:t>(y==0);</a:t>
            </a:r>
          </a:p>
          <a:p>
            <a:pPr lvl="1" eaLnBrk="1" hangingPunct="1">
              <a:buFontTx/>
              <a:buNone/>
            </a:pPr>
            <a:r>
              <a:rPr lang="en-US" altLang="zh-CN" sz="2200" b="1"/>
              <a:t>}</a:t>
            </a:r>
          </a:p>
        </p:txBody>
      </p:sp>
      <p:sp>
        <p:nvSpPr>
          <p:cNvPr id="70659" name="AutoShape 3">
            <a:extLst>
              <a:ext uri="{FF2B5EF4-FFF2-40B4-BE49-F238E27FC236}">
                <a16:creationId xmlns:a16="http://schemas.microsoft.com/office/drawing/2014/main" id="{22819BA8-B8D8-44E1-BA99-ED9B1FC955E0}"/>
              </a:ext>
            </a:extLst>
          </p:cNvPr>
          <p:cNvSpPr>
            <a:spLocks noChangeArrowheads="1"/>
          </p:cNvSpPr>
          <p:nvPr/>
        </p:nvSpPr>
        <p:spPr bwMode="auto">
          <a:xfrm>
            <a:off x="4284663" y="3898900"/>
            <a:ext cx="2808287" cy="609600"/>
          </a:xfrm>
          <a:prstGeom prst="wedgeRectCallout">
            <a:avLst>
              <a:gd name="adj1" fmla="val -84764"/>
              <a:gd name="adj2" fmla="val 41926"/>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0000CC"/>
                </a:solidFill>
              </a:rPr>
              <a:t>这里有分号！</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a:extLst>
              <a:ext uri="{FF2B5EF4-FFF2-40B4-BE49-F238E27FC236}">
                <a16:creationId xmlns:a16="http://schemas.microsoft.com/office/drawing/2014/main" id="{F010914B-9957-45DC-B63C-3F77BC382339}"/>
              </a:ext>
            </a:extLst>
          </p:cNvPr>
          <p:cNvSpPr>
            <a:spLocks noGrp="1" noChangeArrowheads="1"/>
          </p:cNvSpPr>
          <p:nvPr>
            <p:ph type="body" idx="1"/>
          </p:nvPr>
        </p:nvSpPr>
        <p:spPr>
          <a:xfrm>
            <a:off x="457200" y="548680"/>
            <a:ext cx="8229600" cy="576064"/>
          </a:xfrm>
        </p:spPr>
        <p:txBody>
          <a:bodyPr/>
          <a:lstStyle/>
          <a:p>
            <a:pPr eaLnBrk="1" hangingPunct="1">
              <a:spcBef>
                <a:spcPct val="0"/>
              </a:spcBef>
              <a:buFontTx/>
              <a:buNone/>
            </a:pPr>
            <a:r>
              <a:rPr lang="zh-CN" altLang="en-US" sz="2200" b="1" dirty="0">
                <a:solidFill>
                  <a:srgbClr val="008000"/>
                </a:solidFill>
                <a:latin typeface="Lucida Console" panose="020B0609040504020204" pitchFamily="49" charset="0"/>
                <a:cs typeface="Times New Roman" panose="02020603050405020304" pitchFamily="18" charset="0"/>
              </a:rPr>
              <a:t>例子：用</a:t>
            </a:r>
            <a:r>
              <a:rPr lang="en-US" altLang="zh-CN" sz="2200" b="1" dirty="0">
                <a:solidFill>
                  <a:srgbClr val="008000"/>
                </a:solidFill>
                <a:latin typeface="Lucida Console" panose="020B0609040504020204" pitchFamily="49" charset="0"/>
                <a:cs typeface="Times New Roman" panose="02020603050405020304" pitchFamily="18" charset="0"/>
              </a:rPr>
              <a:t>while</a:t>
            </a:r>
            <a:r>
              <a:rPr lang="zh-CN" altLang="en-US" sz="2200" b="1" dirty="0">
                <a:solidFill>
                  <a:srgbClr val="008000"/>
                </a:solidFill>
                <a:latin typeface="Lucida Console" panose="020B0609040504020204" pitchFamily="49" charset="0"/>
                <a:cs typeface="Times New Roman" panose="02020603050405020304" pitchFamily="18" charset="0"/>
              </a:rPr>
              <a:t>循环计算平均值</a:t>
            </a:r>
            <a:endParaRPr lang="en-US" altLang="zh-CN" sz="2200" b="1" dirty="0">
              <a:solidFill>
                <a:srgbClr val="008000"/>
              </a:solidFill>
              <a:latin typeface="Lucida Console" panose="020B0609040504020204" pitchFamily="49" charset="0"/>
              <a:cs typeface="Times New Roman" panose="02020603050405020304" pitchFamily="18" charset="0"/>
            </a:endParaRPr>
          </a:p>
          <a:p>
            <a:pPr eaLnBrk="1" hangingPunct="1">
              <a:spcBef>
                <a:spcPct val="0"/>
              </a:spcBef>
              <a:buFontTx/>
              <a:buNone/>
            </a:pPr>
            <a:endParaRPr lang="zh-CN" altLang="en-US" sz="2200" b="1" dirty="0">
              <a:solidFill>
                <a:srgbClr val="000000"/>
              </a:solidFill>
              <a:latin typeface="Lucida Console" panose="020B0609040504020204" pitchFamily="49" charset="0"/>
              <a:cs typeface="Times New Roman" panose="02020603050405020304" pitchFamily="18" charset="0"/>
            </a:endParaRPr>
          </a:p>
        </p:txBody>
      </p:sp>
      <p:pic>
        <p:nvPicPr>
          <p:cNvPr id="4" name="图片 3">
            <a:extLst>
              <a:ext uri="{FF2B5EF4-FFF2-40B4-BE49-F238E27FC236}">
                <a16:creationId xmlns:a16="http://schemas.microsoft.com/office/drawing/2014/main" id="{EC8105EE-E999-304D-8F1C-5326FE4890C8}"/>
              </a:ext>
            </a:extLst>
          </p:cNvPr>
          <p:cNvPicPr>
            <a:picLocks noChangeAspect="1"/>
          </p:cNvPicPr>
          <p:nvPr/>
        </p:nvPicPr>
        <p:blipFill>
          <a:blip r:embed="rId2"/>
          <a:stretch>
            <a:fillRect/>
          </a:stretch>
        </p:blipFill>
        <p:spPr>
          <a:xfrm>
            <a:off x="484989" y="1124744"/>
            <a:ext cx="7975600" cy="5562600"/>
          </a:xfrm>
          <a:prstGeom prst="rect">
            <a:avLst/>
          </a:prstGeom>
        </p:spPr>
      </p:pic>
      <p:sp>
        <p:nvSpPr>
          <p:cNvPr id="5" name="椭圆 4">
            <a:extLst>
              <a:ext uri="{FF2B5EF4-FFF2-40B4-BE49-F238E27FC236}">
                <a16:creationId xmlns:a16="http://schemas.microsoft.com/office/drawing/2014/main" id="{22AE5F20-B5FA-964E-8E80-ED8809360085}"/>
              </a:ext>
            </a:extLst>
          </p:cNvPr>
          <p:cNvSpPr/>
          <p:nvPr/>
        </p:nvSpPr>
        <p:spPr bwMode="auto">
          <a:xfrm>
            <a:off x="1043608" y="3429000"/>
            <a:ext cx="3168352" cy="648072"/>
          </a:xfrm>
          <a:prstGeom prst="ellipse">
            <a:avLst/>
          </a:prstGeom>
          <a:noFill/>
          <a:ln>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1" i="0" u="none" strike="noStrike" cap="none" normalizeH="0" baseline="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5F9AD8-078C-C045-8523-0F2F61646EA4}"/>
              </a:ext>
            </a:extLst>
          </p:cNvPr>
          <p:cNvPicPr>
            <a:picLocks noChangeAspect="1"/>
          </p:cNvPicPr>
          <p:nvPr/>
        </p:nvPicPr>
        <p:blipFill>
          <a:blip r:embed="rId2"/>
          <a:stretch>
            <a:fillRect/>
          </a:stretch>
        </p:blipFill>
        <p:spPr>
          <a:xfrm>
            <a:off x="179512" y="404664"/>
            <a:ext cx="8136904" cy="5437016"/>
          </a:xfrm>
          <a:prstGeom prst="rect">
            <a:avLst/>
          </a:prstGeom>
        </p:spPr>
      </p:pic>
      <p:sp>
        <p:nvSpPr>
          <p:cNvPr id="5" name="椭圆 4">
            <a:extLst>
              <a:ext uri="{FF2B5EF4-FFF2-40B4-BE49-F238E27FC236}">
                <a16:creationId xmlns:a16="http://schemas.microsoft.com/office/drawing/2014/main" id="{ED9E032E-61B4-1D49-A093-21CA462AF1AB}"/>
              </a:ext>
            </a:extLst>
          </p:cNvPr>
          <p:cNvSpPr/>
          <p:nvPr/>
        </p:nvSpPr>
        <p:spPr bwMode="auto">
          <a:xfrm>
            <a:off x="1043608" y="3933056"/>
            <a:ext cx="3384376" cy="432048"/>
          </a:xfrm>
          <a:prstGeom prst="ellipse">
            <a:avLst/>
          </a:prstGeom>
          <a:noFill/>
          <a:ln>
            <a:solidFill>
              <a:srgbClr val="FF0000"/>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1" i="0" u="none" strike="noStrike" cap="none" normalizeH="0" baseline="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4034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E801DF9-AC5F-524F-895F-44D2DECCAC9C}"/>
              </a:ext>
            </a:extLst>
          </p:cNvPr>
          <p:cNvPicPr>
            <a:picLocks noChangeAspect="1"/>
          </p:cNvPicPr>
          <p:nvPr/>
        </p:nvPicPr>
        <p:blipFill>
          <a:blip r:embed="rId2"/>
          <a:stretch>
            <a:fillRect/>
          </a:stretch>
        </p:blipFill>
        <p:spPr>
          <a:xfrm>
            <a:off x="58670" y="1340768"/>
            <a:ext cx="9085330" cy="3384376"/>
          </a:xfrm>
          <a:prstGeom prst="rect">
            <a:avLst/>
          </a:prstGeom>
        </p:spPr>
      </p:pic>
    </p:spTree>
    <p:extLst>
      <p:ext uri="{BB962C8B-B14F-4D97-AF65-F5344CB8AC3E}">
        <p14:creationId xmlns:p14="http://schemas.microsoft.com/office/powerpoint/2010/main" val="3509429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2687DA9-454E-B34C-8E4B-4AFF04E0EBC8}"/>
              </a:ext>
            </a:extLst>
          </p:cNvPr>
          <p:cNvPicPr>
            <a:picLocks noChangeAspect="1"/>
          </p:cNvPicPr>
          <p:nvPr/>
        </p:nvPicPr>
        <p:blipFill>
          <a:blip r:embed="rId2"/>
          <a:stretch>
            <a:fillRect/>
          </a:stretch>
        </p:blipFill>
        <p:spPr>
          <a:xfrm>
            <a:off x="1622" y="692696"/>
            <a:ext cx="8730124" cy="4680520"/>
          </a:xfrm>
          <a:prstGeom prst="rect">
            <a:avLst/>
          </a:prstGeom>
        </p:spPr>
      </p:pic>
    </p:spTree>
    <p:extLst>
      <p:ext uri="{BB962C8B-B14F-4D97-AF65-F5344CB8AC3E}">
        <p14:creationId xmlns:p14="http://schemas.microsoft.com/office/powerpoint/2010/main" val="155604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307" name="Group 75">
            <a:extLst>
              <a:ext uri="{FF2B5EF4-FFF2-40B4-BE49-F238E27FC236}">
                <a16:creationId xmlns:a16="http://schemas.microsoft.com/office/drawing/2014/main" id="{E7B2A385-9708-4DD7-A7F2-FDC11B3C26EF}"/>
              </a:ext>
            </a:extLst>
          </p:cNvPr>
          <p:cNvGraphicFramePr>
            <a:graphicFrameLocks noGrp="1"/>
          </p:cNvGraphicFramePr>
          <p:nvPr>
            <p:ph/>
            <p:extLst>
              <p:ext uri="{D42A27DB-BD31-4B8C-83A1-F6EECF244321}">
                <p14:modId xmlns:p14="http://schemas.microsoft.com/office/powerpoint/2010/main" val="3549070607"/>
              </p:ext>
            </p:extLst>
          </p:nvPr>
        </p:nvGraphicFramePr>
        <p:xfrm>
          <a:off x="532730" y="599282"/>
          <a:ext cx="8078540" cy="5659436"/>
        </p:xfrm>
        <a:graphic>
          <a:graphicData uri="http://schemas.openxmlformats.org/drawingml/2006/table">
            <a:tbl>
              <a:tblPr/>
              <a:tblGrid>
                <a:gridCol w="1446982">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872208">
                  <a:extLst>
                    <a:ext uri="{9D8B030D-6E8A-4147-A177-3AD203B41FA5}">
                      <a16:colId xmlns:a16="http://schemas.microsoft.com/office/drawing/2014/main" val="20003"/>
                    </a:ext>
                  </a:extLst>
                </a:gridCol>
                <a:gridCol w="1518990">
                  <a:extLst>
                    <a:ext uri="{9D8B030D-6E8A-4147-A177-3AD203B41FA5}">
                      <a16:colId xmlns:a16="http://schemas.microsoft.com/office/drawing/2014/main" val="20004"/>
                    </a:ext>
                  </a:extLst>
                </a:gridCol>
              </a:tblGrid>
              <a:tr h="587292">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abstract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default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if</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private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throw</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2849">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boolean</a:t>
                      </a: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do</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implements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protected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throws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break</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double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import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C000"/>
                          </a:solidFill>
                          <a:effectLst/>
                          <a:latin typeface="Courier New" panose="02070309020205020404" pitchFamily="49" charset="0"/>
                          <a:ea typeface="宋体" panose="02010600030101010101" pitchFamily="2" charset="-122"/>
                          <a:cs typeface="Courier New" panose="02070309020205020404" pitchFamily="49" charset="0"/>
                        </a:rPr>
                        <a:t>public </a:t>
                      </a:r>
                      <a:endParaRPr kumimoji="0" lang="en-US" altLang="zh-CN" sz="1800" b="1" i="0" u="none" strike="noStrike" cap="none" normalizeH="0" baseline="0" dirty="0">
                        <a:ln>
                          <a:noFill/>
                        </a:ln>
                        <a:solidFill>
                          <a:srgbClr val="FFC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transient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byte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else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err="1">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instanceof</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return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try</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case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extends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err="1">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int</a:t>
                      </a: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short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void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9041">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catch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final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interface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static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volatile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char</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92D050"/>
                          </a:solidFill>
                          <a:effectLst/>
                          <a:latin typeface="Courier New" panose="02070309020205020404" pitchFamily="49" charset="0"/>
                          <a:ea typeface="宋体" panose="02010600030101010101" pitchFamily="2" charset="-122"/>
                          <a:cs typeface="Courier New" panose="02070309020205020404" pitchFamily="49" charset="0"/>
                        </a:rPr>
                        <a:t>finally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long </a:t>
                      </a:r>
                      <a:endPar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super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while</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class</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float</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native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switch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40067">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const</a:t>
                      </a:r>
                      <a:r>
                        <a:rPr kumimoji="0" lang="en-US" altLang="zh-CN" sz="1800" b="1" i="0" u="none" strike="noStrike" cap="none" normalizeH="0" baseline="0" dirty="0">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bg2">
                            <a:lumMod val="60000"/>
                            <a:lumOff val="40000"/>
                          </a:schemeClr>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for</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new</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synchronized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46024">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7030A0"/>
                          </a:solidFill>
                          <a:effectLst/>
                          <a:latin typeface="Courier New" panose="02070309020205020404" pitchFamily="49" charset="0"/>
                          <a:ea typeface="宋体" panose="02010600030101010101" pitchFamily="2" charset="-122"/>
                          <a:cs typeface="Courier New" panose="02070309020205020404" pitchFamily="49" charset="0"/>
                        </a:rPr>
                        <a:t>continue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err="1">
                          <a:ln>
                            <a:noFill/>
                          </a:ln>
                          <a:solidFill>
                            <a:schemeClr val="bg2">
                              <a:lumMod val="60000"/>
                              <a:lumOff val="40000"/>
                            </a:schemeClr>
                          </a:solidFill>
                          <a:effectLst/>
                          <a:latin typeface="Courier New" panose="02070309020205020404" pitchFamily="49" charset="0"/>
                          <a:ea typeface="宋体" panose="02010600030101010101" pitchFamily="2" charset="-122"/>
                          <a:cs typeface="Courier New" panose="02070309020205020404" pitchFamily="49" charset="0"/>
                        </a:rPr>
                        <a:t>goto</a:t>
                      </a:r>
                      <a:r>
                        <a:rPr kumimoji="0" lang="en-US" altLang="zh-CN" sz="1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0000CC"/>
                          </a:solidFill>
                          <a:effectLst/>
                          <a:latin typeface="Courier New" panose="02070309020205020404" pitchFamily="49" charset="0"/>
                          <a:ea typeface="宋体" panose="02010600030101010101" pitchFamily="2" charset="-122"/>
                          <a:cs typeface="Courier New" panose="02070309020205020404" pitchFamily="49" charset="0"/>
                        </a:rPr>
                        <a:t>package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kern="1200" cap="none" normalizeH="0" baseline="0" dirty="0">
                          <a:ln>
                            <a:noFill/>
                          </a:ln>
                          <a:solidFill>
                            <a:srgbClr val="FF0000"/>
                          </a:solidFill>
                          <a:effectLst/>
                          <a:latin typeface="Courier New" panose="02070309020205020404" pitchFamily="49" charset="0"/>
                          <a:ea typeface="宋体" panose="02010600030101010101" pitchFamily="2" charset="-122"/>
                          <a:cs typeface="Courier New" panose="02070309020205020404" pitchFamily="49" charset="0"/>
                        </a:rPr>
                        <a:t>this </a:t>
                      </a: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T="45714" marB="45714"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91694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51307"/>
                                        </p:tgtEl>
                                        <p:attrNameLst>
                                          <p:attrName>style.visibility</p:attrName>
                                        </p:attrNameLst>
                                      </p:cBhvr>
                                      <p:to>
                                        <p:strVal val="visible"/>
                                      </p:to>
                                    </p:set>
                                    <p:animEffect transition="in" filter="fade">
                                      <p:cBhvr>
                                        <p:cTn id="7" dur="2000"/>
                                        <p:tgtEl>
                                          <p:spTgt spid="3513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BB87C2C-F38F-CD4E-8E06-09D4291CD066}"/>
              </a:ext>
            </a:extLst>
          </p:cNvPr>
          <p:cNvPicPr>
            <a:picLocks noChangeAspect="1"/>
          </p:cNvPicPr>
          <p:nvPr/>
        </p:nvPicPr>
        <p:blipFill>
          <a:blip r:embed="rId2"/>
          <a:stretch>
            <a:fillRect/>
          </a:stretch>
        </p:blipFill>
        <p:spPr>
          <a:xfrm>
            <a:off x="323528" y="404664"/>
            <a:ext cx="8332562" cy="4608512"/>
          </a:xfrm>
          <a:prstGeom prst="rect">
            <a:avLst/>
          </a:prstGeom>
        </p:spPr>
      </p:pic>
    </p:spTree>
    <p:extLst>
      <p:ext uri="{BB962C8B-B14F-4D97-AF65-F5344CB8AC3E}">
        <p14:creationId xmlns:p14="http://schemas.microsoft.com/office/powerpoint/2010/main" val="20118387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38CED4E-71D9-9243-8BB9-D8A603119768}"/>
              </a:ext>
            </a:extLst>
          </p:cNvPr>
          <p:cNvPicPr>
            <a:picLocks noChangeAspect="1"/>
          </p:cNvPicPr>
          <p:nvPr/>
        </p:nvPicPr>
        <p:blipFill>
          <a:blip r:embed="rId2"/>
          <a:stretch>
            <a:fillRect/>
          </a:stretch>
        </p:blipFill>
        <p:spPr>
          <a:xfrm>
            <a:off x="179512" y="332655"/>
            <a:ext cx="8064896" cy="6381521"/>
          </a:xfrm>
          <a:prstGeom prst="rect">
            <a:avLst/>
          </a:prstGeom>
        </p:spPr>
      </p:pic>
    </p:spTree>
    <p:extLst>
      <p:ext uri="{BB962C8B-B14F-4D97-AF65-F5344CB8AC3E}">
        <p14:creationId xmlns:p14="http://schemas.microsoft.com/office/powerpoint/2010/main" val="1134142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0EFB518-54A0-7A4D-9436-444EC4A69EA9}"/>
              </a:ext>
            </a:extLst>
          </p:cNvPr>
          <p:cNvPicPr>
            <a:picLocks noChangeAspect="1"/>
          </p:cNvPicPr>
          <p:nvPr/>
        </p:nvPicPr>
        <p:blipFill>
          <a:blip r:embed="rId2"/>
          <a:stretch>
            <a:fillRect/>
          </a:stretch>
        </p:blipFill>
        <p:spPr>
          <a:xfrm>
            <a:off x="25355" y="4260"/>
            <a:ext cx="9171129" cy="5472608"/>
          </a:xfrm>
          <a:prstGeom prst="rect">
            <a:avLst/>
          </a:prstGeom>
        </p:spPr>
      </p:pic>
    </p:spTree>
    <p:extLst>
      <p:ext uri="{BB962C8B-B14F-4D97-AF65-F5344CB8AC3E}">
        <p14:creationId xmlns:p14="http://schemas.microsoft.com/office/powerpoint/2010/main" val="186595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9BA59B7-46C0-8249-90B1-4A708716DF8C}"/>
              </a:ext>
            </a:extLst>
          </p:cNvPr>
          <p:cNvPicPr>
            <a:picLocks noChangeAspect="1"/>
          </p:cNvPicPr>
          <p:nvPr/>
        </p:nvPicPr>
        <p:blipFill>
          <a:blip r:embed="rId2"/>
          <a:stretch>
            <a:fillRect/>
          </a:stretch>
        </p:blipFill>
        <p:spPr>
          <a:xfrm>
            <a:off x="765180" y="0"/>
            <a:ext cx="7613639" cy="6858000"/>
          </a:xfrm>
          <a:prstGeom prst="rect">
            <a:avLst/>
          </a:prstGeom>
        </p:spPr>
      </p:pic>
    </p:spTree>
    <p:extLst>
      <p:ext uri="{BB962C8B-B14F-4D97-AF65-F5344CB8AC3E}">
        <p14:creationId xmlns:p14="http://schemas.microsoft.com/office/powerpoint/2010/main" val="745945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4CD48CC1-191E-4EB2-BAD8-CB82BB5D396A}"/>
              </a:ext>
            </a:extLst>
          </p:cNvPr>
          <p:cNvSpPr>
            <a:spLocks noGrp="1" noChangeArrowheads="1"/>
          </p:cNvSpPr>
          <p:nvPr>
            <p:ph type="body" idx="1"/>
          </p:nvPr>
        </p:nvSpPr>
        <p:spPr>
          <a:xfrm>
            <a:off x="323180" y="836712"/>
            <a:ext cx="8497639" cy="4824511"/>
          </a:xfrm>
        </p:spPr>
        <p:txBody>
          <a:bodyPr/>
          <a:lstStyle/>
          <a:p>
            <a:pPr eaLnBrk="1" hangingPunct="1">
              <a:lnSpc>
                <a:spcPct val="80000"/>
              </a:lnSpc>
              <a:buFontTx/>
              <a:buNone/>
            </a:pPr>
            <a:r>
              <a:rPr lang="en-US" altLang="zh-CN" dirty="0">
                <a:solidFill>
                  <a:srgbClr val="FF0066"/>
                </a:solidFill>
              </a:rPr>
              <a:t>3: </a:t>
            </a:r>
            <a:r>
              <a:rPr lang="en-US" altLang="zh-CN" sz="2800" b="1" dirty="0">
                <a:solidFill>
                  <a:srgbClr val="FF0066"/>
                </a:solidFill>
              </a:rPr>
              <a:t>for</a:t>
            </a:r>
            <a:r>
              <a:rPr lang="zh-CN" altLang="en-US" sz="2800" dirty="0">
                <a:solidFill>
                  <a:srgbClr val="FF0066"/>
                </a:solidFill>
              </a:rPr>
              <a:t>循环</a:t>
            </a:r>
            <a:r>
              <a:rPr lang="zh-CN" altLang="en-US" sz="2800" b="1" dirty="0">
                <a:solidFill>
                  <a:srgbClr val="FF0066"/>
                </a:solidFill>
              </a:rPr>
              <a:t>语句</a:t>
            </a:r>
            <a:endParaRPr lang="zh-CN" altLang="en-US" dirty="0">
              <a:solidFill>
                <a:srgbClr val="FF0066"/>
              </a:solidFill>
            </a:endParaRPr>
          </a:p>
          <a:p>
            <a:pPr algn="ctr" eaLnBrk="1" hangingPunct="1">
              <a:lnSpc>
                <a:spcPct val="80000"/>
              </a:lnSpc>
              <a:buFontTx/>
              <a:buNone/>
            </a:pPr>
            <a:endParaRPr lang="en-US" altLang="zh-CN" sz="2400" b="1" dirty="0"/>
          </a:p>
          <a:p>
            <a:pPr algn="ctr" eaLnBrk="1" hangingPunct="1">
              <a:lnSpc>
                <a:spcPct val="80000"/>
              </a:lnSpc>
              <a:buFont typeface="Wingdings" panose="05000000000000000000" pitchFamily="2" charset="2"/>
              <a:buChar char="Ø"/>
            </a:pPr>
            <a:r>
              <a:rPr lang="zh-CN" altLang="en-US" sz="2400" b="1" dirty="0">
                <a:solidFill>
                  <a:srgbClr val="C00000"/>
                </a:solidFill>
              </a:rPr>
              <a:t>语法</a:t>
            </a:r>
            <a:r>
              <a:rPr lang="zh-CN" altLang="en-US" sz="2400" b="1" dirty="0"/>
              <a:t>：</a:t>
            </a:r>
            <a:r>
              <a:rPr lang="en-US" altLang="zh-CN" sz="2400" b="1" dirty="0"/>
              <a:t>for (initialization; termination; iteration) { body; }</a:t>
            </a:r>
          </a:p>
          <a:p>
            <a:pPr marL="0" indent="0" algn="ctr" eaLnBrk="1" hangingPunct="1">
              <a:lnSpc>
                <a:spcPct val="80000"/>
              </a:lnSpc>
              <a:buNone/>
            </a:pPr>
            <a:br>
              <a:rPr lang="zh-CN" altLang="en-US" sz="2400" b="1" dirty="0"/>
            </a:br>
            <a:endParaRPr lang="zh-CN" altLang="en-US" sz="2400" b="1" dirty="0"/>
          </a:p>
          <a:p>
            <a:pPr eaLnBrk="1" hangingPunct="1">
              <a:lnSpc>
                <a:spcPct val="80000"/>
              </a:lnSpc>
              <a:buFontTx/>
              <a:buNone/>
            </a:pPr>
            <a:r>
              <a:rPr lang="zh-CN" altLang="en-US" sz="2400" b="1" dirty="0"/>
              <a:t>◇ </a:t>
            </a:r>
            <a:r>
              <a:rPr lang="en-US" altLang="zh-CN" sz="2400" b="1" dirty="0"/>
              <a:t>for</a:t>
            </a:r>
            <a:r>
              <a:rPr lang="zh-CN" altLang="en-US" sz="2400" b="1" dirty="0"/>
              <a:t>语句执行时，</a:t>
            </a:r>
            <a:r>
              <a:rPr lang="zh-CN" altLang="en-US" sz="2400" b="1" dirty="0">
                <a:solidFill>
                  <a:srgbClr val="0000CC"/>
                </a:solidFill>
              </a:rPr>
              <a:t>首先</a:t>
            </a:r>
            <a:r>
              <a:rPr lang="zh-CN" altLang="en-US" sz="2400" b="1" dirty="0"/>
              <a:t>执行初始化操作，然后判断终止条件 是否满足，</a:t>
            </a:r>
            <a:r>
              <a:rPr lang="zh-CN" altLang="en-US" sz="2400" b="1" dirty="0">
                <a:solidFill>
                  <a:srgbClr val="0000CC"/>
                </a:solidFill>
              </a:rPr>
              <a:t>如果满足</a:t>
            </a:r>
            <a:r>
              <a:rPr lang="zh-CN" altLang="en-US" sz="2400" b="1" dirty="0"/>
              <a:t>，则执行循环体中语句，</a:t>
            </a:r>
            <a:r>
              <a:rPr lang="zh-CN" altLang="en-US" sz="2400" b="1" dirty="0">
                <a:solidFill>
                  <a:srgbClr val="0000CC"/>
                </a:solidFill>
              </a:rPr>
              <a:t>最后</a:t>
            </a:r>
            <a:r>
              <a:rPr lang="zh-CN" altLang="en-US" sz="2400" b="1" dirty="0"/>
              <a:t>执行迭代部分。完成一次循环后，重新判断终止条件。</a:t>
            </a:r>
            <a:endParaRPr lang="en-US" altLang="zh-CN" sz="2400" b="1" dirty="0"/>
          </a:p>
          <a:p>
            <a:pPr marL="0" indent="0" algn="ctr" eaLnBrk="1" hangingPunct="1">
              <a:lnSpc>
                <a:spcPct val="80000"/>
              </a:lnSpc>
              <a:buNone/>
            </a:pPr>
            <a:endParaRPr lang="zh-CN" altLang="en-US" sz="2400" b="1" dirty="0"/>
          </a:p>
          <a:p>
            <a:pPr eaLnBrk="1" hangingPunct="1">
              <a:lnSpc>
                <a:spcPct val="80000"/>
              </a:lnSpc>
              <a:buFontTx/>
              <a:buNone/>
            </a:pPr>
            <a:r>
              <a:rPr lang="zh-CN" altLang="en-US" sz="2400" b="1" dirty="0"/>
              <a:t>◇ 初始化、终止以及迭代部分都可以为空语句</a:t>
            </a:r>
            <a:r>
              <a:rPr lang="en-US" altLang="zh-CN" sz="2400" b="1" dirty="0"/>
              <a:t>(</a:t>
            </a:r>
            <a:r>
              <a:rPr lang="zh-CN" altLang="en-US" sz="2400" b="1" dirty="0"/>
              <a:t>但分号不能省</a:t>
            </a:r>
            <a:r>
              <a:rPr lang="en-US" altLang="zh-CN" sz="2400" b="1" dirty="0"/>
              <a:t>)</a:t>
            </a:r>
            <a:r>
              <a:rPr lang="zh-CN" altLang="en-US" sz="2400" b="1" dirty="0"/>
              <a:t>，三者均为空的时候，相当于一个无限循环。</a:t>
            </a:r>
            <a:br>
              <a:rPr lang="zh-CN" altLang="en-US" sz="2400" b="1" dirty="0"/>
            </a:br>
            <a:endParaRPr lang="zh-CN" altLang="en-US" sz="2400" b="1" dirty="0"/>
          </a:p>
          <a:p>
            <a:pPr eaLnBrk="1" hangingPunct="1">
              <a:lnSpc>
                <a:spcPct val="80000"/>
              </a:lnSpc>
              <a:buFontTx/>
              <a:buNone/>
            </a:pPr>
            <a:r>
              <a:rPr lang="zh-CN" altLang="en-US" sz="2400" b="1" dirty="0"/>
              <a:t>◇ 在初始化部分和迭代部分可以使用逗号语句，来进行多个操作。逗号语句是用逗号分隔的语句序列。</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CF220CA2-CB6D-4375-A588-38F3B2AC8375}"/>
              </a:ext>
            </a:extLst>
          </p:cNvPr>
          <p:cNvSpPr>
            <a:spLocks noGrp="1" noChangeArrowheads="1"/>
          </p:cNvSpPr>
          <p:nvPr>
            <p:ph type="body" idx="1"/>
          </p:nvPr>
        </p:nvSpPr>
        <p:spPr>
          <a:xfrm>
            <a:off x="457200" y="260350"/>
            <a:ext cx="8229600" cy="5865813"/>
          </a:xfrm>
        </p:spPr>
        <p:txBody>
          <a:bodyPr/>
          <a:lstStyle/>
          <a:p>
            <a:pPr eaLnBrk="1" hangingPunct="1">
              <a:lnSpc>
                <a:spcPct val="90000"/>
              </a:lnSpc>
              <a:spcBef>
                <a:spcPct val="0"/>
              </a:spcBef>
              <a:buFontTx/>
              <a:buNone/>
            </a:pPr>
            <a:r>
              <a:rPr lang="zh-CN" altLang="en-US" sz="2800" b="1" dirty="0">
                <a:solidFill>
                  <a:srgbClr val="00B050"/>
                </a:solidFill>
                <a:latin typeface="Lucida Console" panose="020B0609040504020204" pitchFamily="49" charset="0"/>
                <a:cs typeface="Times New Roman" panose="02020603050405020304" pitchFamily="18" charset="0"/>
              </a:rPr>
              <a:t>例子：</a:t>
            </a:r>
            <a:r>
              <a:rPr lang="en-US" altLang="zh-CN" sz="2800" b="1" dirty="0">
                <a:solidFill>
                  <a:srgbClr val="00B050"/>
                </a:solidFill>
                <a:latin typeface="Lucida Console" panose="020B0609040504020204" pitchFamily="49" charset="0"/>
                <a:cs typeface="Times New Roman" panose="02020603050405020304" pitchFamily="18" charset="0"/>
              </a:rPr>
              <a:t>for</a:t>
            </a:r>
            <a:r>
              <a:rPr lang="zh-CN" altLang="en-US" sz="2800" b="1" dirty="0">
                <a:solidFill>
                  <a:srgbClr val="00B050"/>
                </a:solidFill>
                <a:latin typeface="Lucida Console" panose="020B0609040504020204" pitchFamily="49" charset="0"/>
                <a:cs typeface="Times New Roman" panose="02020603050405020304" pitchFamily="18" charset="0"/>
              </a:rPr>
              <a:t>语句</a:t>
            </a:r>
            <a:endParaRPr lang="en-US" altLang="zh-CN" sz="2800" b="1" dirty="0">
              <a:solidFill>
                <a:srgbClr val="00B050"/>
              </a:solidFill>
              <a:latin typeface="Lucida Console" panose="020B0609040504020204" pitchFamily="49" charset="0"/>
              <a:cs typeface="Times New Roman" panose="02020603050405020304" pitchFamily="18" charset="0"/>
            </a:endParaRPr>
          </a:p>
          <a:p>
            <a:pPr eaLnBrk="1" hangingPunct="1">
              <a:lnSpc>
                <a:spcPct val="90000"/>
              </a:lnSpc>
              <a:buFontTx/>
              <a:buNone/>
            </a:pPr>
            <a:endParaRPr lang="en-US" altLang="zh-CN" sz="2800" b="1" dirty="0"/>
          </a:p>
        </p:txBody>
      </p:sp>
      <p:pic>
        <p:nvPicPr>
          <p:cNvPr id="2" name="图片 1">
            <a:extLst>
              <a:ext uri="{FF2B5EF4-FFF2-40B4-BE49-F238E27FC236}">
                <a16:creationId xmlns:a16="http://schemas.microsoft.com/office/drawing/2014/main" id="{25627CFA-5424-F74A-A573-BD2834D4E1D9}"/>
              </a:ext>
            </a:extLst>
          </p:cNvPr>
          <p:cNvPicPr>
            <a:picLocks noChangeAspect="1"/>
          </p:cNvPicPr>
          <p:nvPr/>
        </p:nvPicPr>
        <p:blipFill>
          <a:blip r:embed="rId3"/>
          <a:stretch>
            <a:fillRect/>
          </a:stretch>
        </p:blipFill>
        <p:spPr>
          <a:xfrm>
            <a:off x="0" y="1673483"/>
            <a:ext cx="9144000" cy="351103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13859DF-9AFC-D344-8B88-24B0BF8A37C4}"/>
              </a:ext>
            </a:extLst>
          </p:cNvPr>
          <p:cNvPicPr>
            <a:picLocks noChangeAspect="1"/>
          </p:cNvPicPr>
          <p:nvPr/>
        </p:nvPicPr>
        <p:blipFill>
          <a:blip r:embed="rId2"/>
          <a:stretch>
            <a:fillRect/>
          </a:stretch>
        </p:blipFill>
        <p:spPr>
          <a:xfrm>
            <a:off x="28194" y="836712"/>
            <a:ext cx="8788400" cy="4102100"/>
          </a:xfrm>
          <a:prstGeom prst="rect">
            <a:avLst/>
          </a:prstGeom>
        </p:spPr>
      </p:pic>
    </p:spTree>
    <p:extLst>
      <p:ext uri="{BB962C8B-B14F-4D97-AF65-F5344CB8AC3E}">
        <p14:creationId xmlns:p14="http://schemas.microsoft.com/office/powerpoint/2010/main" val="1838962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C799B2-8507-B245-8006-7A232BD03514}"/>
              </a:ext>
            </a:extLst>
          </p:cNvPr>
          <p:cNvPicPr>
            <a:picLocks noChangeAspect="1"/>
          </p:cNvPicPr>
          <p:nvPr/>
        </p:nvPicPr>
        <p:blipFill>
          <a:blip r:embed="rId2"/>
          <a:stretch>
            <a:fillRect/>
          </a:stretch>
        </p:blipFill>
        <p:spPr>
          <a:xfrm>
            <a:off x="0" y="836951"/>
            <a:ext cx="9144000" cy="5184098"/>
          </a:xfrm>
          <a:prstGeom prst="rect">
            <a:avLst/>
          </a:prstGeom>
        </p:spPr>
      </p:pic>
    </p:spTree>
    <p:extLst>
      <p:ext uri="{BB962C8B-B14F-4D97-AF65-F5344CB8AC3E}">
        <p14:creationId xmlns:p14="http://schemas.microsoft.com/office/powerpoint/2010/main" val="3348552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9F28668-1EF2-495B-9369-8EE45C0684C2}"/>
              </a:ext>
            </a:extLst>
          </p:cNvPr>
          <p:cNvSpPr>
            <a:spLocks noGrp="1" noChangeArrowheads="1"/>
          </p:cNvSpPr>
          <p:nvPr>
            <p:ph type="title"/>
          </p:nvPr>
        </p:nvSpPr>
        <p:spPr/>
        <p:txBody>
          <a:bodyPr/>
          <a:lstStyle/>
          <a:p>
            <a:pPr eaLnBrk="1" hangingPunct="1"/>
            <a:r>
              <a:rPr lang="zh-CN" altLang="en-US" sz="3600" b="1">
                <a:solidFill>
                  <a:srgbClr val="FF0066"/>
                </a:solidFill>
              </a:rPr>
              <a:t>跳转语句</a:t>
            </a:r>
          </a:p>
        </p:txBody>
      </p:sp>
      <p:sp>
        <p:nvSpPr>
          <p:cNvPr id="80899" name="Rectangle 3">
            <a:extLst>
              <a:ext uri="{FF2B5EF4-FFF2-40B4-BE49-F238E27FC236}">
                <a16:creationId xmlns:a16="http://schemas.microsoft.com/office/drawing/2014/main" id="{1D9D716E-0611-4F44-9A75-88F0DD9B7875}"/>
              </a:ext>
            </a:extLst>
          </p:cNvPr>
          <p:cNvSpPr>
            <a:spLocks noGrp="1" noChangeArrowheads="1"/>
          </p:cNvSpPr>
          <p:nvPr>
            <p:ph type="body" idx="1"/>
          </p:nvPr>
        </p:nvSpPr>
        <p:spPr/>
        <p:txBody>
          <a:bodyPr/>
          <a:lstStyle/>
          <a:p>
            <a:pPr eaLnBrk="1" hangingPunct="1">
              <a:buFontTx/>
              <a:buNone/>
            </a:pPr>
            <a:r>
              <a:rPr lang="en-US" altLang="zh-CN" b="1"/>
              <a:t>	</a:t>
            </a:r>
            <a:r>
              <a:rPr lang="zh-CN" altLang="en-US" b="1"/>
              <a:t>　</a:t>
            </a:r>
            <a:r>
              <a:rPr lang="zh-CN" altLang="en-US" sz="2400" b="1"/>
              <a:t>◇ </a:t>
            </a:r>
            <a:r>
              <a:rPr lang="en-US" altLang="zh-CN" sz="2400" b="1"/>
              <a:t>break</a:t>
            </a:r>
            <a:r>
              <a:rPr lang="zh-CN" altLang="en-US" sz="2400" b="1"/>
              <a:t>语句</a:t>
            </a:r>
          </a:p>
          <a:p>
            <a:pPr eaLnBrk="1" hangingPunct="1">
              <a:buFontTx/>
              <a:buNone/>
            </a:pPr>
            <a:r>
              <a:rPr lang="zh-CN" altLang="en-US" sz="2400" b="1"/>
              <a:t>         ◇ </a:t>
            </a:r>
            <a:r>
              <a:rPr lang="en-US" altLang="zh-CN" sz="2400" b="1"/>
              <a:t>continue</a:t>
            </a:r>
            <a:r>
              <a:rPr lang="zh-CN" altLang="en-US" sz="2400" b="1"/>
              <a:t>语句</a:t>
            </a:r>
          </a:p>
          <a:p>
            <a:pPr eaLnBrk="1" hangingPunct="1">
              <a:buFontTx/>
              <a:buNone/>
            </a:pPr>
            <a:r>
              <a:rPr lang="zh-CN" altLang="en-US" sz="2400" b="1"/>
              <a:t>	　 ◇ 返回语句</a:t>
            </a:r>
            <a:r>
              <a:rPr lang="en-US" altLang="zh-CN" sz="2400" b="1"/>
              <a:t>return</a:t>
            </a:r>
            <a:br>
              <a:rPr lang="en-US" altLang="zh-CN" sz="2400" b="1"/>
            </a:br>
            <a:endParaRPr lang="en-US" altLang="zh-CN" sz="24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a:extLst>
              <a:ext uri="{FF2B5EF4-FFF2-40B4-BE49-F238E27FC236}">
                <a16:creationId xmlns:a16="http://schemas.microsoft.com/office/drawing/2014/main" id="{0CDEE2EE-4BAA-494B-BCA1-EB91D25E924A}"/>
              </a:ext>
            </a:extLst>
          </p:cNvPr>
          <p:cNvSpPr>
            <a:spLocks noGrp="1" noChangeArrowheads="1"/>
          </p:cNvSpPr>
          <p:nvPr>
            <p:ph type="body" idx="1"/>
          </p:nvPr>
        </p:nvSpPr>
        <p:spPr>
          <a:xfrm>
            <a:off x="539750" y="476250"/>
            <a:ext cx="7921625" cy="5903913"/>
          </a:xfrm>
        </p:spPr>
        <p:txBody>
          <a:bodyPr/>
          <a:lstStyle/>
          <a:p>
            <a:pPr marL="609600" indent="-609600" eaLnBrk="1" hangingPunct="1">
              <a:buFontTx/>
              <a:buNone/>
            </a:pPr>
            <a:r>
              <a:rPr lang="en-US" altLang="zh-CN" b="1" dirty="0">
                <a:solidFill>
                  <a:srgbClr val="FF0066"/>
                </a:solidFill>
              </a:rPr>
              <a:t>1</a:t>
            </a:r>
            <a:r>
              <a:rPr lang="zh-CN" altLang="en-US" b="1" dirty="0">
                <a:solidFill>
                  <a:srgbClr val="FF0066"/>
                </a:solidFill>
              </a:rPr>
              <a:t>：</a:t>
            </a:r>
            <a:r>
              <a:rPr lang="en-US" altLang="zh-CN" b="1" dirty="0">
                <a:solidFill>
                  <a:srgbClr val="FF0066"/>
                </a:solidFill>
              </a:rPr>
              <a:t>break</a:t>
            </a:r>
            <a:r>
              <a:rPr lang="zh-CN" altLang="en-US" b="1" dirty="0">
                <a:solidFill>
                  <a:srgbClr val="FF0066"/>
                </a:solidFill>
              </a:rPr>
              <a:t>语句</a:t>
            </a:r>
            <a:br>
              <a:rPr lang="zh-CN" altLang="en-US" b="1" dirty="0">
                <a:solidFill>
                  <a:srgbClr val="FF0066"/>
                </a:solidFill>
              </a:rPr>
            </a:br>
            <a:endParaRPr lang="zh-CN" altLang="en-US" b="1" dirty="0">
              <a:solidFill>
                <a:srgbClr val="FF0066"/>
              </a:solidFill>
            </a:endParaRPr>
          </a:p>
          <a:p>
            <a:pPr eaLnBrk="1" hangingPunct="1">
              <a:buFont typeface="Wingdings" panose="05000000000000000000" pitchFamily="2" charset="2"/>
              <a:buChar char="Ø"/>
            </a:pPr>
            <a:r>
              <a:rPr lang="en-US" altLang="zh-CN" sz="2400" b="1" dirty="0"/>
              <a:t> </a:t>
            </a:r>
            <a:r>
              <a:rPr lang="en-US" altLang="zh-CN" sz="2400" b="1" dirty="0">
                <a:solidFill>
                  <a:srgbClr val="C00000"/>
                </a:solidFill>
              </a:rPr>
              <a:t>break</a:t>
            </a:r>
            <a:r>
              <a:rPr lang="zh-CN" altLang="en-US" sz="2400" b="1" dirty="0">
                <a:solidFill>
                  <a:srgbClr val="C00000"/>
                </a:solidFill>
              </a:rPr>
              <a:t>语句</a:t>
            </a:r>
            <a:r>
              <a:rPr lang="zh-CN" altLang="en-US" sz="2400" b="1" dirty="0"/>
              <a:t>可以中止循环中的子语句和</a:t>
            </a:r>
            <a:r>
              <a:rPr lang="en-US" altLang="zh-CN" sz="2400" b="1" dirty="0"/>
              <a:t>switch</a:t>
            </a:r>
            <a:r>
              <a:rPr lang="zh-CN" altLang="en-US" sz="2400" b="1" dirty="0"/>
              <a:t>语句。</a:t>
            </a:r>
            <a:endParaRPr lang="en-US" altLang="zh-CN" sz="2400" b="1" dirty="0"/>
          </a:p>
          <a:p>
            <a:pPr eaLnBrk="1" hangingPunct="1">
              <a:buFont typeface="Wingdings" panose="05000000000000000000" pitchFamily="2" charset="2"/>
              <a:buChar char="Ø"/>
            </a:pPr>
            <a:r>
              <a:rPr lang="en-US" altLang="zh-CN" sz="2400" b="1" dirty="0"/>
              <a:t> </a:t>
            </a:r>
            <a:r>
              <a:rPr lang="zh-CN" altLang="en-US" sz="2400" b="1" dirty="0"/>
              <a:t>一个无标号的</a:t>
            </a:r>
            <a:r>
              <a:rPr lang="en-US" altLang="zh-CN" sz="2400" b="1" dirty="0"/>
              <a:t>break</a:t>
            </a:r>
            <a:r>
              <a:rPr lang="zh-CN" altLang="en-US" sz="2400" b="1" dirty="0"/>
              <a:t>语句会把控制传给当前</a:t>
            </a:r>
            <a:r>
              <a:rPr lang="en-US" altLang="zh-CN" sz="2400" b="1" dirty="0"/>
              <a:t>(</a:t>
            </a:r>
            <a:r>
              <a:rPr lang="zh-CN" altLang="en-US" sz="2400" b="1" dirty="0"/>
              <a:t>最内</a:t>
            </a:r>
            <a:r>
              <a:rPr lang="en-US" altLang="zh-CN" sz="2400" b="1" dirty="0"/>
              <a:t>)</a:t>
            </a:r>
            <a:r>
              <a:rPr lang="zh-CN" altLang="en-US" sz="2400" b="1" dirty="0"/>
              <a:t>循环</a:t>
            </a:r>
            <a:r>
              <a:rPr lang="en-US" altLang="zh-CN" sz="2400" b="1" dirty="0"/>
              <a:t>(while</a:t>
            </a:r>
            <a:r>
              <a:rPr lang="zh-CN" altLang="en-US" sz="2400" b="1" dirty="0"/>
              <a:t>，</a:t>
            </a:r>
            <a:r>
              <a:rPr lang="en-US" altLang="zh-CN" sz="2400" b="1" dirty="0"/>
              <a:t>do</a:t>
            </a:r>
            <a:r>
              <a:rPr lang="zh-CN" altLang="en-US" sz="2400" b="1" dirty="0"/>
              <a:t>．</a:t>
            </a:r>
            <a:r>
              <a:rPr lang="en-US" altLang="zh-CN" sz="2400" b="1" dirty="0"/>
              <a:t>for</a:t>
            </a:r>
            <a:r>
              <a:rPr lang="zh-CN" altLang="en-US" sz="2400" b="1" dirty="0"/>
              <a:t>或</a:t>
            </a:r>
            <a:r>
              <a:rPr lang="en-US" altLang="zh-CN" sz="2400" b="1" dirty="0"/>
              <a:t>Switch)</a:t>
            </a:r>
            <a:r>
              <a:rPr lang="zh-CN" altLang="en-US" sz="2400" b="1" dirty="0"/>
              <a:t>的下一条语句。</a:t>
            </a:r>
            <a:endParaRPr lang="en-US" altLang="zh-CN" sz="2400" b="1" dirty="0"/>
          </a:p>
          <a:p>
            <a:pPr eaLnBrk="1" hangingPunct="1">
              <a:buFont typeface="Wingdings" panose="05000000000000000000" pitchFamily="2" charset="2"/>
              <a:buChar char="Ø"/>
            </a:pPr>
            <a:r>
              <a:rPr lang="zh-CN" altLang="en-US" sz="2400" b="1" dirty="0">
                <a:solidFill>
                  <a:srgbClr val="0000CC"/>
                </a:solidFill>
              </a:rPr>
              <a:t>如果有标号</a:t>
            </a:r>
            <a:r>
              <a:rPr lang="zh-CN" altLang="en-US" sz="2400" b="1" dirty="0"/>
              <a:t>，控制会被传递给当前方法中的带有这一标号的语句。如：</a:t>
            </a:r>
          </a:p>
          <a:p>
            <a:pPr marL="609600" indent="-609600" eaLnBrk="1" hangingPunct="1">
              <a:buFontTx/>
              <a:buNone/>
            </a:pPr>
            <a:endParaRPr lang="zh-CN" altLang="en-US" sz="2800" b="1" dirty="0"/>
          </a:p>
          <a:p>
            <a:pPr marL="1371600" lvl="2" indent="-457200" eaLnBrk="1" hangingPunct="1">
              <a:lnSpc>
                <a:spcPct val="70000"/>
              </a:lnSpc>
              <a:buFontTx/>
              <a:buNone/>
            </a:pPr>
            <a:endParaRPr lang="en-US" altLang="zh-CN" sz="1800" dirty="0"/>
          </a:p>
        </p:txBody>
      </p:sp>
      <p:sp>
        <p:nvSpPr>
          <p:cNvPr id="3" name="Rectangle 3">
            <a:extLst>
              <a:ext uri="{FF2B5EF4-FFF2-40B4-BE49-F238E27FC236}">
                <a16:creationId xmlns:a16="http://schemas.microsoft.com/office/drawing/2014/main" id="{44079938-7947-418B-A3B9-D217EBA4E8D9}"/>
              </a:ext>
            </a:extLst>
          </p:cNvPr>
          <p:cNvSpPr txBox="1">
            <a:spLocks noChangeArrowheads="1"/>
          </p:cNvSpPr>
          <p:nvPr/>
        </p:nvSpPr>
        <p:spPr bwMode="auto">
          <a:xfrm>
            <a:off x="679885" y="3741645"/>
            <a:ext cx="822960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eaLnBrk="1" hangingPunct="1">
              <a:buFontTx/>
              <a:buNone/>
            </a:pPr>
            <a:r>
              <a:rPr lang="en-US" altLang="zh-CN" sz="2000" b="1"/>
              <a:t>st: while(true)</a:t>
            </a:r>
          </a:p>
          <a:p>
            <a:pPr lvl="2" eaLnBrk="1" hangingPunct="1">
              <a:buFontTx/>
              <a:buNone/>
            </a:pPr>
            <a:r>
              <a:rPr lang="en-US" altLang="zh-CN" sz="2000" b="1"/>
              <a:t>{</a:t>
            </a:r>
          </a:p>
          <a:p>
            <a:pPr lvl="2" eaLnBrk="1" hangingPunct="1">
              <a:buFontTx/>
              <a:buNone/>
            </a:pPr>
            <a:r>
              <a:rPr lang="en-US" altLang="zh-CN" sz="2000" b="1"/>
              <a:t>     while(true)</a:t>
            </a:r>
          </a:p>
          <a:p>
            <a:pPr lvl="2" eaLnBrk="1" hangingPunct="1">
              <a:buFontTx/>
              <a:buNone/>
            </a:pPr>
            <a:r>
              <a:rPr lang="en-US" altLang="zh-CN" sz="2000" b="1"/>
              <a:t>     {</a:t>
            </a:r>
          </a:p>
          <a:p>
            <a:pPr lvl="2" eaLnBrk="1" hangingPunct="1">
              <a:buFontTx/>
              <a:buNone/>
            </a:pPr>
            <a:r>
              <a:rPr lang="en-US" altLang="zh-CN" sz="2000" b="1"/>
              <a:t>	   	break st;  //</a:t>
            </a:r>
            <a:r>
              <a:rPr lang="zh-CN" altLang="en-US" sz="2000" b="1"/>
              <a:t>跳转到标号</a:t>
            </a:r>
            <a:r>
              <a:rPr lang="en-US" altLang="zh-CN" sz="2000" b="1"/>
              <a:t>st</a:t>
            </a:r>
            <a:r>
              <a:rPr lang="zh-CN" altLang="en-US" sz="2000" b="1"/>
              <a:t>处继续执行</a:t>
            </a:r>
          </a:p>
          <a:p>
            <a:pPr lvl="2" eaLnBrk="1" hangingPunct="1">
              <a:buFontTx/>
              <a:buNone/>
            </a:pPr>
            <a:r>
              <a:rPr lang="zh-CN" altLang="en-US" sz="2000" b="1"/>
              <a:t>     </a:t>
            </a:r>
            <a:r>
              <a:rPr lang="en-US" altLang="zh-CN" sz="2000" b="1"/>
              <a:t>}</a:t>
            </a:r>
          </a:p>
          <a:p>
            <a:pPr lvl="2" eaLnBrk="1" hangingPunct="1">
              <a:buFontTx/>
              <a:buNone/>
            </a:pPr>
            <a:r>
              <a:rPr lang="en-US" altLang="zh-CN" sz="2000" b="1"/>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1EC5ED6-C963-45FF-94C7-E3690E7804D0}"/>
              </a:ext>
            </a:extLst>
          </p:cNvPr>
          <p:cNvSpPr>
            <a:spLocks noGrp="1" noChangeArrowheads="1"/>
          </p:cNvSpPr>
          <p:nvPr>
            <p:ph type="title"/>
          </p:nvPr>
        </p:nvSpPr>
        <p:spPr>
          <a:xfrm>
            <a:off x="457200" y="332656"/>
            <a:ext cx="8229600" cy="1143000"/>
          </a:xfrm>
        </p:spPr>
        <p:txBody>
          <a:bodyPr/>
          <a:lstStyle/>
          <a:p>
            <a:pPr eaLnBrk="1" hangingPunct="1"/>
            <a:r>
              <a:rPr lang="en-US" altLang="zh-CN" sz="4000">
                <a:solidFill>
                  <a:srgbClr val="FF0066"/>
                </a:solidFill>
              </a:rPr>
              <a:t>2.3  </a:t>
            </a:r>
            <a:r>
              <a:rPr lang="zh-CN" altLang="en-US" sz="4000">
                <a:solidFill>
                  <a:srgbClr val="FF0066"/>
                </a:solidFill>
              </a:rPr>
              <a:t>数据类型概述</a:t>
            </a:r>
          </a:p>
        </p:txBody>
      </p:sp>
      <p:sp>
        <p:nvSpPr>
          <p:cNvPr id="11267" name="Rectangle 3">
            <a:extLst>
              <a:ext uri="{FF2B5EF4-FFF2-40B4-BE49-F238E27FC236}">
                <a16:creationId xmlns:a16="http://schemas.microsoft.com/office/drawing/2014/main" id="{FF451ED1-BBA8-4CF3-A66B-CECD291F6AB4}"/>
              </a:ext>
            </a:extLst>
          </p:cNvPr>
          <p:cNvSpPr>
            <a:spLocks noGrp="1" noChangeArrowheads="1"/>
          </p:cNvSpPr>
          <p:nvPr>
            <p:ph type="body" idx="1"/>
          </p:nvPr>
        </p:nvSpPr>
        <p:spPr>
          <a:xfrm>
            <a:off x="179388" y="1600200"/>
            <a:ext cx="7993012" cy="4525963"/>
          </a:xfrm>
        </p:spPr>
        <p:txBody>
          <a:bodyPr/>
          <a:lstStyle/>
          <a:p>
            <a:pPr eaLnBrk="1" hangingPunct="1">
              <a:lnSpc>
                <a:spcPct val="90000"/>
              </a:lnSpc>
              <a:buFontTx/>
              <a:buNone/>
            </a:pPr>
            <a:r>
              <a:rPr lang="en-US" altLang="zh-CN" sz="2400" b="1" dirty="0">
                <a:solidFill>
                  <a:srgbClr val="FF0066"/>
                </a:solidFill>
              </a:rPr>
              <a:t>1</a:t>
            </a:r>
            <a:r>
              <a:rPr lang="zh-CN" altLang="en-US" sz="2400" b="1" dirty="0">
                <a:solidFill>
                  <a:srgbClr val="FF0066"/>
                </a:solidFill>
              </a:rPr>
              <a:t>． </a:t>
            </a:r>
            <a:r>
              <a:rPr lang="en-US" altLang="zh-CN" sz="2400" b="1" dirty="0">
                <a:solidFill>
                  <a:srgbClr val="FF0066"/>
                </a:solidFill>
              </a:rPr>
              <a:t>Java</a:t>
            </a:r>
            <a:r>
              <a:rPr lang="zh-CN" altLang="en-US" sz="2400" b="1" dirty="0">
                <a:solidFill>
                  <a:srgbClr val="FF0066"/>
                </a:solidFill>
              </a:rPr>
              <a:t>中的数据类型划分</a:t>
            </a:r>
            <a:endParaRPr lang="zh-CN" altLang="en-US" sz="2400" b="1" dirty="0">
              <a:solidFill>
                <a:srgbClr val="FF0066"/>
              </a:solidFill>
              <a:latin typeface="宋体" panose="02010600030101010101" pitchFamily="2" charset="-122"/>
            </a:endParaRPr>
          </a:p>
          <a:p>
            <a:pPr eaLnBrk="1" hangingPunct="1">
              <a:lnSpc>
                <a:spcPct val="90000"/>
              </a:lnSpc>
              <a:buFontTx/>
              <a:buNone/>
            </a:pPr>
            <a:r>
              <a:rPr lang="en-US" altLang="zh-CN" sz="2400" b="1" dirty="0">
                <a:latin typeface="宋体" panose="02010600030101010101" pitchFamily="2" charset="-122"/>
              </a:rPr>
              <a:t> Java</a:t>
            </a:r>
            <a:r>
              <a:rPr lang="zh-CN" altLang="en-US" sz="2400" b="1" dirty="0">
                <a:latin typeface="宋体" panose="02010600030101010101" pitchFamily="2" charset="-122"/>
              </a:rPr>
              <a:t>语言的数据类型有</a:t>
            </a:r>
            <a:r>
              <a:rPr lang="zh-CN" altLang="en-US" sz="2400" b="1" dirty="0">
                <a:solidFill>
                  <a:srgbClr val="0000CC"/>
                </a:solidFill>
                <a:latin typeface="宋体" panose="02010600030101010101" pitchFamily="2" charset="-122"/>
              </a:rPr>
              <a:t>基本数据类型</a:t>
            </a:r>
            <a:r>
              <a:rPr lang="zh-CN" altLang="en-US" sz="2400" b="1" dirty="0">
                <a:latin typeface="宋体" panose="02010600030101010101" pitchFamily="2" charset="-122"/>
              </a:rPr>
              <a:t>和</a:t>
            </a:r>
            <a:r>
              <a:rPr lang="zh-CN" altLang="en-US" sz="2400" b="1" dirty="0">
                <a:solidFill>
                  <a:srgbClr val="0000CC"/>
                </a:solidFill>
                <a:latin typeface="宋体" panose="02010600030101010101" pitchFamily="2" charset="-122"/>
              </a:rPr>
              <a:t>引用数据类型</a:t>
            </a:r>
            <a:r>
              <a:rPr lang="zh-CN" altLang="en-US" sz="2400" b="1" dirty="0">
                <a:latin typeface="宋体" panose="02010600030101010101" pitchFamily="2" charset="-122"/>
              </a:rPr>
              <a:t>：</a:t>
            </a:r>
          </a:p>
          <a:p>
            <a:pPr eaLnBrk="1" hangingPunct="1">
              <a:lnSpc>
                <a:spcPct val="90000"/>
              </a:lnSpc>
              <a:buFontTx/>
              <a:buNone/>
            </a:pPr>
            <a:endParaRPr lang="zh-CN" altLang="en-US" sz="2400" b="1" dirty="0">
              <a:latin typeface="宋体" panose="02010600030101010101" pitchFamily="2" charset="-122"/>
            </a:endParaRPr>
          </a:p>
          <a:p>
            <a:pPr eaLnBrk="1" hangingPunct="1">
              <a:lnSpc>
                <a:spcPct val="90000"/>
              </a:lnSpc>
              <a:buFont typeface="Wingdings" panose="05000000000000000000" pitchFamily="2" charset="2"/>
              <a:buChar char="Ø"/>
            </a:pPr>
            <a:r>
              <a:rPr lang="zh-CN" altLang="en-US" sz="2400" b="1" dirty="0">
                <a:latin typeface="宋体" panose="02010600030101010101" pitchFamily="2" charset="-122"/>
              </a:rPr>
              <a:t>基本数据类型</a:t>
            </a:r>
            <a:r>
              <a:rPr lang="en-US" altLang="zh-CN" sz="2400" b="1" dirty="0">
                <a:latin typeface="宋体" panose="02010600030101010101" pitchFamily="2" charset="-122"/>
              </a:rPr>
              <a:t>(primitive type)</a:t>
            </a:r>
            <a:r>
              <a:rPr lang="zh-CN" altLang="en-US" sz="2400" b="1" dirty="0">
                <a:latin typeface="宋体" panose="02010600030101010101" pitchFamily="2" charset="-122"/>
              </a:rPr>
              <a:t>也称作简单数据类型，包括：</a:t>
            </a:r>
            <a:endParaRPr lang="zh-CN" altLang="en-US" sz="2400" b="1" dirty="0"/>
          </a:p>
          <a:p>
            <a:pPr eaLnBrk="1" hangingPunct="1">
              <a:lnSpc>
                <a:spcPct val="90000"/>
              </a:lnSpc>
              <a:buSzPct val="80000"/>
              <a:buFont typeface="Wingdings" panose="05000000000000000000" pitchFamily="2" charset="2"/>
              <a:buNone/>
            </a:pPr>
            <a:r>
              <a:rPr lang="zh-CN" altLang="en-US" sz="2400" b="1" dirty="0"/>
              <a:t>          逻辑类型：</a:t>
            </a:r>
            <a:r>
              <a:rPr lang="en-US" altLang="zh-CN" sz="2400" b="1" dirty="0" err="1"/>
              <a:t>boolean</a:t>
            </a:r>
            <a:endParaRPr lang="en-US" altLang="zh-CN" sz="2400" b="1" dirty="0"/>
          </a:p>
          <a:p>
            <a:pPr eaLnBrk="1" hangingPunct="1">
              <a:lnSpc>
                <a:spcPct val="90000"/>
              </a:lnSpc>
              <a:buSzPct val="80000"/>
              <a:buFont typeface="Wingdings" panose="05000000000000000000" pitchFamily="2" charset="2"/>
              <a:buNone/>
            </a:pPr>
            <a:r>
              <a:rPr lang="en-US" altLang="zh-CN" sz="2400" b="1" dirty="0"/>
              <a:t>          </a:t>
            </a:r>
            <a:r>
              <a:rPr lang="zh-CN" altLang="en-US" sz="2400" b="1" dirty="0"/>
              <a:t>字符类型：</a:t>
            </a:r>
            <a:r>
              <a:rPr lang="en-US" altLang="zh-CN" sz="2400" b="1" dirty="0"/>
              <a:t>char</a:t>
            </a:r>
          </a:p>
          <a:p>
            <a:pPr eaLnBrk="1" hangingPunct="1">
              <a:lnSpc>
                <a:spcPct val="90000"/>
              </a:lnSpc>
              <a:buSzPct val="80000"/>
              <a:buFont typeface="Wingdings" panose="05000000000000000000" pitchFamily="2" charset="2"/>
              <a:buNone/>
            </a:pPr>
            <a:r>
              <a:rPr lang="en-US" altLang="zh-CN" sz="2400" b="1" dirty="0"/>
              <a:t>          </a:t>
            </a:r>
            <a:r>
              <a:rPr lang="zh-CN" altLang="en-US" sz="2400" b="1" dirty="0"/>
              <a:t>整数类型：</a:t>
            </a:r>
            <a:r>
              <a:rPr lang="en-US" altLang="zh-CN" sz="2400" b="1" dirty="0"/>
              <a:t>byte</a:t>
            </a:r>
            <a:r>
              <a:rPr lang="zh-CN" altLang="en-US" sz="2400" b="1" dirty="0"/>
              <a:t>、</a:t>
            </a:r>
            <a:r>
              <a:rPr lang="en-US" altLang="zh-CN" sz="2400" b="1" dirty="0"/>
              <a:t>short</a:t>
            </a:r>
            <a:r>
              <a:rPr lang="zh-CN" altLang="en-US" sz="2400" b="1" dirty="0"/>
              <a:t>、</a:t>
            </a:r>
            <a:r>
              <a:rPr lang="en-US" altLang="zh-CN" sz="2400" b="1" dirty="0"/>
              <a:t>int</a:t>
            </a:r>
            <a:r>
              <a:rPr lang="zh-CN" altLang="en-US" sz="2400" b="1" dirty="0"/>
              <a:t>、</a:t>
            </a:r>
            <a:r>
              <a:rPr lang="en-US" altLang="zh-CN" sz="2400" b="1" dirty="0"/>
              <a:t>long</a:t>
            </a:r>
          </a:p>
          <a:p>
            <a:pPr eaLnBrk="1" hangingPunct="1">
              <a:lnSpc>
                <a:spcPct val="90000"/>
              </a:lnSpc>
              <a:buSzPct val="80000"/>
              <a:buFont typeface="Wingdings" panose="05000000000000000000" pitchFamily="2" charset="2"/>
              <a:buNone/>
            </a:pPr>
            <a:r>
              <a:rPr lang="en-US" altLang="zh-CN" sz="2400" b="1" dirty="0"/>
              <a:t>          </a:t>
            </a:r>
            <a:r>
              <a:rPr lang="zh-CN" altLang="en-US" sz="2400" b="1" dirty="0"/>
              <a:t>浮点类型：</a:t>
            </a:r>
            <a:r>
              <a:rPr lang="en-US" altLang="zh-CN" sz="2400" b="1" dirty="0"/>
              <a:t>float</a:t>
            </a:r>
            <a:r>
              <a:rPr lang="zh-CN" altLang="en-US" sz="2400" b="1" dirty="0"/>
              <a:t>、</a:t>
            </a:r>
            <a:r>
              <a:rPr lang="en-US" altLang="zh-CN" sz="2400" b="1" dirty="0"/>
              <a:t>double</a:t>
            </a:r>
          </a:p>
          <a:p>
            <a:pPr eaLnBrk="1" hangingPunct="1">
              <a:lnSpc>
                <a:spcPct val="90000"/>
              </a:lnSpc>
              <a:buSzPct val="80000"/>
              <a:buFont typeface="Wingdings" panose="05000000000000000000" pitchFamily="2" charset="2"/>
              <a:buNone/>
            </a:pPr>
            <a:endParaRPr lang="en-US" altLang="zh-CN" sz="2400" b="1" dirty="0"/>
          </a:p>
          <a:p>
            <a:pPr eaLnBrk="1" hangingPunct="1">
              <a:lnSpc>
                <a:spcPct val="90000"/>
              </a:lnSpc>
              <a:buSzPct val="80000"/>
              <a:buFont typeface="Wingdings" panose="05000000000000000000" pitchFamily="2" charset="2"/>
              <a:buChar char="Ø"/>
            </a:pPr>
            <a:r>
              <a:rPr lang="zh-CN" altLang="en-US" sz="2400" b="1" dirty="0">
                <a:latin typeface="宋体" panose="02010600030101010101" pitchFamily="2" charset="-122"/>
              </a:rPr>
              <a:t>引用数据类型</a:t>
            </a:r>
            <a:r>
              <a:rPr lang="en-US" altLang="zh-CN" sz="2400" b="1" dirty="0">
                <a:latin typeface="宋体" panose="02010600030101010101" pitchFamily="2" charset="-122"/>
              </a:rPr>
              <a:t>(reference type)</a:t>
            </a:r>
            <a:r>
              <a:rPr lang="zh-CN" altLang="en-US" sz="2400" b="1" dirty="0">
                <a:latin typeface="宋体" panose="02010600030101010101" pitchFamily="2" charset="-122"/>
              </a:rPr>
              <a:t>也称作对象数据类型</a:t>
            </a:r>
            <a:r>
              <a:rPr lang="en-US" altLang="zh-CN" sz="2400" b="1" dirty="0">
                <a:latin typeface="宋体" panose="02010600030101010101" pitchFamily="2" charset="-122"/>
              </a:rPr>
              <a:t>,</a:t>
            </a:r>
            <a:r>
              <a:rPr lang="zh-CN" altLang="en-US" sz="2400" b="1" dirty="0"/>
              <a:t>包括：</a:t>
            </a:r>
          </a:p>
          <a:p>
            <a:pPr lvl="3" eaLnBrk="1" hangingPunct="1">
              <a:lnSpc>
                <a:spcPct val="90000"/>
              </a:lnSpc>
              <a:buSzPct val="80000"/>
              <a:buFont typeface="Wingdings" panose="05000000000000000000" pitchFamily="2" charset="2"/>
              <a:buNone/>
            </a:pPr>
            <a:r>
              <a:rPr lang="zh-CN" altLang="en-US" sz="2400" b="1" dirty="0"/>
              <a:t>类、接口、数组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a:extLst>
              <a:ext uri="{FF2B5EF4-FFF2-40B4-BE49-F238E27FC236}">
                <a16:creationId xmlns:a16="http://schemas.microsoft.com/office/drawing/2014/main" id="{8EC4EB11-C7B2-4116-8252-A47AF44DD585}"/>
              </a:ext>
            </a:extLst>
          </p:cNvPr>
          <p:cNvSpPr>
            <a:spLocks noGrp="1" noChangeArrowheads="1"/>
          </p:cNvSpPr>
          <p:nvPr>
            <p:ph type="body" idx="1"/>
          </p:nvPr>
        </p:nvSpPr>
        <p:spPr>
          <a:xfrm>
            <a:off x="539750" y="836613"/>
            <a:ext cx="7921625" cy="3312467"/>
          </a:xfrm>
        </p:spPr>
        <p:txBody>
          <a:bodyPr/>
          <a:lstStyle/>
          <a:p>
            <a:pPr eaLnBrk="1" hangingPunct="1">
              <a:lnSpc>
                <a:spcPct val="90000"/>
              </a:lnSpc>
              <a:buFontTx/>
              <a:buNone/>
            </a:pPr>
            <a:r>
              <a:rPr lang="en-US" altLang="zh-CN" sz="2800" b="1">
                <a:solidFill>
                  <a:srgbClr val="FF0066"/>
                </a:solidFill>
              </a:rPr>
              <a:t>  2</a:t>
            </a:r>
            <a:r>
              <a:rPr lang="zh-CN" altLang="en-US" sz="2800" b="1">
                <a:solidFill>
                  <a:srgbClr val="FF0066"/>
                </a:solidFill>
              </a:rPr>
              <a:t>： </a:t>
            </a:r>
            <a:r>
              <a:rPr lang="en-US" altLang="zh-CN" sz="2800" b="1">
                <a:solidFill>
                  <a:srgbClr val="FF0066"/>
                </a:solidFill>
              </a:rPr>
              <a:t>continue</a:t>
            </a:r>
            <a:r>
              <a:rPr lang="zh-CN" altLang="en-US" sz="2800" b="1">
                <a:solidFill>
                  <a:srgbClr val="FF0066"/>
                </a:solidFill>
              </a:rPr>
              <a:t>语句</a:t>
            </a:r>
            <a:r>
              <a:rPr lang="zh-CN" altLang="en-US" b="1"/>
              <a:t> </a:t>
            </a:r>
            <a:endParaRPr lang="en-US" altLang="zh-CN" b="1"/>
          </a:p>
          <a:p>
            <a:pPr eaLnBrk="1" hangingPunct="1">
              <a:lnSpc>
                <a:spcPct val="90000"/>
              </a:lnSpc>
              <a:buFontTx/>
              <a:buNone/>
            </a:pPr>
            <a:endParaRPr lang="zh-CN" altLang="en-US"/>
          </a:p>
          <a:p>
            <a:pPr eaLnBrk="1" hangingPunct="1">
              <a:lnSpc>
                <a:spcPct val="90000"/>
              </a:lnSpc>
              <a:buFont typeface="Wingdings" panose="05000000000000000000" pitchFamily="2" charset="2"/>
              <a:buChar char="Ø"/>
            </a:pPr>
            <a:r>
              <a:rPr lang="zh-CN" altLang="en-US" sz="2400" b="1"/>
              <a:t> </a:t>
            </a:r>
            <a:r>
              <a:rPr lang="en-US" altLang="zh-CN" sz="2400" b="1">
                <a:solidFill>
                  <a:srgbClr val="C00000"/>
                </a:solidFill>
              </a:rPr>
              <a:t>continue</a:t>
            </a:r>
            <a:r>
              <a:rPr lang="zh-CN" altLang="en-US" sz="2400" b="1">
                <a:solidFill>
                  <a:srgbClr val="C00000"/>
                </a:solidFill>
              </a:rPr>
              <a:t>语句</a:t>
            </a:r>
            <a:r>
              <a:rPr lang="zh-CN" altLang="en-US" sz="2400" b="1"/>
              <a:t>只能出现在循环语句</a:t>
            </a:r>
            <a:r>
              <a:rPr lang="en-US" altLang="zh-CN" sz="2400" b="1"/>
              <a:t>(while,do</a:t>
            </a:r>
            <a:r>
              <a:rPr lang="zh-CN" altLang="en-US" sz="2400" b="1"/>
              <a:t>，</a:t>
            </a:r>
            <a:r>
              <a:rPr lang="en-US" altLang="zh-CN" sz="2400" b="1"/>
              <a:t>for)</a:t>
            </a:r>
            <a:r>
              <a:rPr lang="zh-CN" altLang="en-US" sz="2400" b="1"/>
              <a:t>的子语句块中。</a:t>
            </a:r>
            <a:endParaRPr lang="en-US" altLang="zh-CN" sz="2400" b="1"/>
          </a:p>
          <a:p>
            <a:pPr eaLnBrk="1" hangingPunct="1">
              <a:lnSpc>
                <a:spcPct val="90000"/>
              </a:lnSpc>
              <a:buFont typeface="Wingdings" panose="05000000000000000000" pitchFamily="2" charset="2"/>
              <a:buChar char="Ø"/>
            </a:pPr>
            <a:r>
              <a:rPr lang="zh-CN" altLang="en-US" sz="2400" b="1">
                <a:solidFill>
                  <a:srgbClr val="0000CC"/>
                </a:solidFill>
              </a:rPr>
              <a:t>无标号的</a:t>
            </a:r>
            <a:r>
              <a:rPr lang="en-US" altLang="zh-CN" sz="2400" b="1">
                <a:solidFill>
                  <a:srgbClr val="0000CC"/>
                </a:solidFill>
              </a:rPr>
              <a:t>continue</a:t>
            </a:r>
            <a:r>
              <a:rPr lang="zh-CN" altLang="en-US" sz="2400" b="1">
                <a:solidFill>
                  <a:srgbClr val="0000CC"/>
                </a:solidFill>
              </a:rPr>
              <a:t>语句</a:t>
            </a:r>
            <a:r>
              <a:rPr lang="zh-CN" altLang="en-US" sz="2400" b="1"/>
              <a:t>的作用是跳过</a:t>
            </a:r>
            <a:r>
              <a:rPr lang="zh-CN" altLang="en-US" sz="2400" b="1">
                <a:solidFill>
                  <a:srgbClr val="FF0066"/>
                </a:solidFill>
              </a:rPr>
              <a:t>当前</a:t>
            </a:r>
            <a:r>
              <a:rPr lang="zh-CN" altLang="en-US" sz="2400" b="1"/>
              <a:t>循环的剩余语句块，接着执行下一次循环。</a:t>
            </a:r>
            <a:endParaRPr lang="en-US" altLang="zh-CN" sz="2400" b="1"/>
          </a:p>
          <a:p>
            <a:pPr eaLnBrk="1" hangingPunct="1">
              <a:lnSpc>
                <a:spcPct val="90000"/>
              </a:lnSpc>
              <a:buFont typeface="Wingdings" panose="05000000000000000000" pitchFamily="2" charset="2"/>
              <a:buChar char="Ø"/>
            </a:pPr>
            <a:r>
              <a:rPr lang="zh-CN" altLang="en-US" sz="2400" b="1">
                <a:solidFill>
                  <a:srgbClr val="0000CC"/>
                </a:solidFill>
              </a:rPr>
              <a:t>也可以用</a:t>
            </a:r>
            <a:r>
              <a:rPr lang="en-US" altLang="zh-CN" sz="2400" b="1">
                <a:solidFill>
                  <a:srgbClr val="0000CC"/>
                </a:solidFill>
              </a:rPr>
              <a:t>continue</a:t>
            </a:r>
            <a:r>
              <a:rPr lang="zh-CN" altLang="en-US" sz="2400" b="1">
                <a:solidFill>
                  <a:srgbClr val="0000CC"/>
                </a:solidFill>
              </a:rPr>
              <a:t>跳转到指明的外层循环中</a:t>
            </a:r>
            <a:r>
              <a:rPr lang="zh-CN" altLang="en-US" sz="2400" b="1"/>
              <a:t>，这时的格式为：</a:t>
            </a:r>
            <a:r>
              <a:rPr lang="en-US" altLang="zh-CN" sz="2400" b="1"/>
              <a:t>continue outerLable;</a:t>
            </a:r>
            <a:r>
              <a:rPr lang="en-US" altLang="zh-CN" sz="2400"/>
              <a:t> </a:t>
            </a:r>
            <a:endParaRPr lang="zh-CN" altLang="en-US" sz="2400" b="1"/>
          </a:p>
          <a:p>
            <a:pPr eaLnBrk="1" hangingPunct="1">
              <a:lnSpc>
                <a:spcPct val="90000"/>
              </a:lnSpc>
              <a:buFontTx/>
              <a:buNone/>
            </a:pPr>
            <a:r>
              <a:rPr lang="zh-CN" altLang="en-US" sz="2400" b="1"/>
              <a:t> </a:t>
            </a:r>
            <a:endParaRPr lang="en-US" altLang="zh-CN" sz="24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a:extLst>
              <a:ext uri="{FF2B5EF4-FFF2-40B4-BE49-F238E27FC236}">
                <a16:creationId xmlns:a16="http://schemas.microsoft.com/office/drawing/2014/main" id="{B6D9AADC-649C-4EEF-A4BD-42677E4D1485}"/>
              </a:ext>
            </a:extLst>
          </p:cNvPr>
          <p:cNvSpPr>
            <a:spLocks noGrp="1" noChangeArrowheads="1"/>
          </p:cNvSpPr>
          <p:nvPr>
            <p:ph type="body" idx="1"/>
          </p:nvPr>
        </p:nvSpPr>
        <p:spPr>
          <a:xfrm>
            <a:off x="457200" y="476250"/>
            <a:ext cx="8229600" cy="5649913"/>
          </a:xfrm>
        </p:spPr>
        <p:txBody>
          <a:bodyPr/>
          <a:lstStyle/>
          <a:p>
            <a:pPr eaLnBrk="1" hangingPunct="1">
              <a:buFontTx/>
              <a:buNone/>
            </a:pPr>
            <a:r>
              <a:rPr lang="en-US" altLang="zh-CN" sz="2800" b="1">
                <a:solidFill>
                  <a:srgbClr val="FF0066"/>
                </a:solidFill>
              </a:rPr>
              <a:t>3</a:t>
            </a:r>
            <a:r>
              <a:rPr lang="zh-CN" altLang="en-US" sz="2800" b="1">
                <a:solidFill>
                  <a:srgbClr val="FF0066"/>
                </a:solidFill>
              </a:rPr>
              <a:t>：返回语句</a:t>
            </a:r>
            <a:r>
              <a:rPr lang="en-US" altLang="zh-CN" sz="2800" b="1">
                <a:solidFill>
                  <a:srgbClr val="FF0066"/>
                </a:solidFill>
              </a:rPr>
              <a:t>return</a:t>
            </a:r>
            <a:r>
              <a:rPr lang="zh-CN" altLang="en-US"/>
              <a:t>　　　</a:t>
            </a:r>
            <a:br>
              <a:rPr lang="zh-CN" altLang="en-US"/>
            </a:br>
            <a:endParaRPr lang="en-US" altLang="zh-CN"/>
          </a:p>
          <a:p>
            <a:pPr eaLnBrk="1" hangingPunct="1">
              <a:buFont typeface="Wingdings" panose="05000000000000000000" pitchFamily="2" charset="2"/>
              <a:buChar char="Ø"/>
            </a:pPr>
            <a:r>
              <a:rPr lang="en-US" altLang="zh-CN" sz="2400" b="1">
                <a:solidFill>
                  <a:srgbClr val="C00000"/>
                </a:solidFill>
              </a:rPr>
              <a:t>return</a:t>
            </a:r>
            <a:r>
              <a:rPr lang="zh-CN" altLang="en-US" sz="2400" b="1">
                <a:solidFill>
                  <a:srgbClr val="C00000"/>
                </a:solidFill>
              </a:rPr>
              <a:t>语句</a:t>
            </a:r>
            <a:r>
              <a:rPr lang="zh-CN" altLang="en-US" sz="2400" b="1"/>
              <a:t>从当前方法中退出，返回到调用该方法的语句处，并从紧跟该语句的下一条语句继续程序的执行。返回语句有两种格式：</a:t>
            </a:r>
            <a:br>
              <a:rPr lang="zh-CN" altLang="en-US" sz="2400" b="1"/>
            </a:br>
            <a:r>
              <a:rPr lang="zh-CN" altLang="en-US" sz="2400" b="1"/>
              <a:t>　　</a:t>
            </a:r>
            <a:r>
              <a:rPr lang="en-US" altLang="zh-CN" sz="2400" b="1"/>
              <a:t>return expression ;</a:t>
            </a:r>
            <a:br>
              <a:rPr lang="en-US" altLang="zh-CN" sz="2400" b="1"/>
            </a:br>
            <a:r>
              <a:rPr lang="zh-CN" altLang="en-US" sz="2400" b="1"/>
              <a:t>　　</a:t>
            </a:r>
            <a:r>
              <a:rPr lang="en-US" altLang="zh-CN" sz="2400" b="1"/>
              <a:t>return;</a:t>
            </a:r>
            <a:br>
              <a:rPr lang="en-US" altLang="zh-CN" sz="2400" b="1"/>
            </a:br>
            <a:endParaRPr lang="en-US" altLang="zh-CN" sz="2400" b="1"/>
          </a:p>
          <a:p>
            <a:pPr eaLnBrk="1" hangingPunct="1">
              <a:buFont typeface="Wingdings" panose="05000000000000000000" pitchFamily="2" charset="2"/>
              <a:buChar char="Ø"/>
            </a:pPr>
            <a:r>
              <a:rPr lang="en-US" altLang="zh-CN" sz="2400" b="1"/>
              <a:t>return</a:t>
            </a:r>
            <a:r>
              <a:rPr lang="zh-CN" altLang="en-US" sz="2400" b="1"/>
              <a:t>语句通常用在一个方法体的最后</a:t>
            </a:r>
            <a:r>
              <a:rPr lang="en-US" altLang="zh-CN" sz="2400" b="1"/>
              <a:t>,</a:t>
            </a:r>
            <a:r>
              <a:rPr lang="zh-CN" altLang="en-US" sz="2400" b="1"/>
              <a:t>否则会产生编译错误</a:t>
            </a:r>
            <a:r>
              <a:rPr lang="en-US" altLang="zh-CN" sz="2400" b="1"/>
              <a:t>,</a:t>
            </a:r>
            <a:r>
              <a:rPr lang="zh-CN" altLang="en-US" sz="2400" b="1"/>
              <a:t>除非用在</a:t>
            </a:r>
            <a:r>
              <a:rPr lang="en-US" altLang="zh-CN" sz="2400" b="1"/>
              <a:t>if-else</a:t>
            </a:r>
            <a:r>
              <a:rPr lang="zh-CN" altLang="en-US" sz="2400" b="1"/>
              <a:t>语句中</a:t>
            </a:r>
            <a:br>
              <a:rPr lang="zh-CN" altLang="en-US" sz="2400" b="1"/>
            </a:br>
            <a:endParaRPr lang="zh-CN" altLang="en-US" sz="24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8AA9409-EE73-4732-A7BE-EA15CD98CE65}"/>
              </a:ext>
            </a:extLst>
          </p:cNvPr>
          <p:cNvSpPr>
            <a:spLocks noGrp="1" noChangeArrowheads="1"/>
          </p:cNvSpPr>
          <p:nvPr>
            <p:ph type="title"/>
          </p:nvPr>
        </p:nvSpPr>
        <p:spPr/>
        <p:txBody>
          <a:bodyPr/>
          <a:lstStyle/>
          <a:p>
            <a:pPr algn="l" eaLnBrk="1" hangingPunct="1"/>
            <a:r>
              <a:rPr lang="en-US" altLang="zh-CN" sz="2800" b="1">
                <a:solidFill>
                  <a:srgbClr val="FF0066"/>
                </a:solidFill>
              </a:rPr>
              <a:t>4. </a:t>
            </a:r>
            <a:r>
              <a:rPr lang="zh-CN" altLang="en-US" sz="2800" b="1">
                <a:solidFill>
                  <a:srgbClr val="FF0066"/>
                </a:solidFill>
              </a:rPr>
              <a:t>例外处理语句</a:t>
            </a:r>
            <a:endParaRPr lang="zh-CN" altLang="en-US" sz="3600">
              <a:solidFill>
                <a:srgbClr val="FF0066"/>
              </a:solidFill>
            </a:endParaRPr>
          </a:p>
        </p:txBody>
      </p:sp>
      <p:sp>
        <p:nvSpPr>
          <p:cNvPr id="87043" name="Rectangle 3">
            <a:extLst>
              <a:ext uri="{FF2B5EF4-FFF2-40B4-BE49-F238E27FC236}">
                <a16:creationId xmlns:a16="http://schemas.microsoft.com/office/drawing/2014/main" id="{3299293F-0257-43E0-A9B4-B6D3707799CF}"/>
              </a:ext>
            </a:extLst>
          </p:cNvPr>
          <p:cNvSpPr>
            <a:spLocks noGrp="1" noChangeArrowheads="1"/>
          </p:cNvSpPr>
          <p:nvPr>
            <p:ph type="body" idx="1"/>
          </p:nvPr>
        </p:nvSpPr>
        <p:spPr>
          <a:xfrm>
            <a:off x="457200" y="1911661"/>
            <a:ext cx="8229600" cy="2908920"/>
          </a:xfrm>
        </p:spPr>
        <p:txBody>
          <a:bodyPr/>
          <a:lstStyle/>
          <a:p>
            <a:pPr eaLnBrk="1" hangingPunct="1">
              <a:buFont typeface="Wingdings" panose="05000000000000000000" pitchFamily="2" charset="2"/>
              <a:buChar char="Ø"/>
            </a:pPr>
            <a:r>
              <a:rPr lang="zh-CN" altLang="en-US" sz="2400" b="1"/>
              <a:t>包括</a:t>
            </a:r>
            <a:r>
              <a:rPr lang="en-US" altLang="zh-CN" sz="2400" b="1"/>
              <a:t>try,catch,finally,throw</a:t>
            </a:r>
            <a:r>
              <a:rPr lang="zh-CN" altLang="en-US" sz="2400" b="1"/>
              <a:t>语句</a:t>
            </a:r>
            <a:r>
              <a:rPr lang="en-US" altLang="zh-CN" sz="2400" b="1"/>
              <a:t>; </a:t>
            </a:r>
          </a:p>
          <a:p>
            <a:pPr eaLnBrk="1" hangingPunct="1">
              <a:buFont typeface="Wingdings" panose="05000000000000000000" pitchFamily="2" charset="2"/>
              <a:buChar char="Ø"/>
            </a:pPr>
            <a:endParaRPr lang="en-US" altLang="zh-CN" sz="2400" b="1"/>
          </a:p>
          <a:p>
            <a:pPr eaLnBrk="1" hangingPunct="1">
              <a:buFont typeface="Wingdings" panose="05000000000000000000" pitchFamily="2" charset="2"/>
              <a:buChar char="Ø"/>
            </a:pPr>
            <a:r>
              <a:rPr lang="zh-CN" altLang="en-US" sz="2400" b="1"/>
              <a:t>与</a:t>
            </a:r>
            <a:r>
              <a:rPr lang="en-US" altLang="zh-CN" sz="2400" b="1"/>
              <a:t>c/c++</a:t>
            </a:r>
            <a:r>
              <a:rPr lang="zh-CN" altLang="en-US" sz="2400" b="1"/>
              <a:t>相比</a:t>
            </a:r>
            <a:r>
              <a:rPr lang="en-US" altLang="zh-CN" sz="2400" b="1"/>
              <a:t>, </a:t>
            </a:r>
            <a:r>
              <a:rPr lang="en-US" altLang="zh-CN" sz="2400" b="1">
                <a:solidFill>
                  <a:srgbClr val="0000CC"/>
                </a:solidFill>
              </a:rPr>
              <a:t>finally</a:t>
            </a:r>
            <a:r>
              <a:rPr lang="zh-CN" altLang="en-US" sz="2400" b="1"/>
              <a:t>是</a:t>
            </a:r>
            <a:r>
              <a:rPr lang="en-US" altLang="zh-CN" sz="2400" b="1"/>
              <a:t>Java</a:t>
            </a:r>
            <a:r>
              <a:rPr lang="zh-CN" altLang="en-US" sz="2400" b="1"/>
              <a:t>特有的语句。我们将在以后的章节中介绍。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a:extLst>
              <a:ext uri="{FF2B5EF4-FFF2-40B4-BE49-F238E27FC236}">
                <a16:creationId xmlns:a16="http://schemas.microsoft.com/office/drawing/2014/main" id="{C4465AF9-FA41-4A52-B16B-3C72FB489CFB}"/>
              </a:ext>
            </a:extLst>
          </p:cNvPr>
          <p:cNvSpPr>
            <a:spLocks noGrp="1" noChangeArrowheads="1"/>
          </p:cNvSpPr>
          <p:nvPr>
            <p:ph type="body" idx="1"/>
          </p:nvPr>
        </p:nvSpPr>
        <p:spPr>
          <a:xfrm>
            <a:off x="468313" y="333375"/>
            <a:ext cx="8229600" cy="2447925"/>
          </a:xfrm>
        </p:spPr>
        <p:txBody>
          <a:bodyPr/>
          <a:lstStyle/>
          <a:p>
            <a:pPr eaLnBrk="1" hangingPunct="1">
              <a:lnSpc>
                <a:spcPct val="80000"/>
              </a:lnSpc>
              <a:buFontTx/>
              <a:buNone/>
            </a:pPr>
            <a:r>
              <a:rPr lang="zh-CN" altLang="en-US" sz="2800" b="1" dirty="0">
                <a:solidFill>
                  <a:srgbClr val="FF0066"/>
                </a:solidFill>
              </a:rPr>
              <a:t>一个有趣的例题</a:t>
            </a:r>
            <a:r>
              <a:rPr lang="zh-CN" altLang="en-US" sz="4800" b="1" dirty="0"/>
              <a:t> </a:t>
            </a:r>
            <a:r>
              <a:rPr lang="zh-CN" altLang="en-US" sz="2000" dirty="0"/>
              <a:t>	</a:t>
            </a:r>
          </a:p>
          <a:p>
            <a:pPr eaLnBrk="1" hangingPunct="1">
              <a:lnSpc>
                <a:spcPct val="80000"/>
              </a:lnSpc>
              <a:buFontTx/>
              <a:buNone/>
            </a:pPr>
            <a:r>
              <a:rPr lang="zh-CN" altLang="en-US" sz="2400" b="1" dirty="0"/>
              <a:t> </a:t>
            </a:r>
            <a:r>
              <a:rPr lang="en-US" altLang="zh-CN" sz="2400" b="1" dirty="0"/>
              <a:t>《</a:t>
            </a:r>
            <a:r>
              <a:rPr lang="zh-CN" altLang="en-US" sz="2400" b="1" dirty="0"/>
              <a:t>射雕英雄传</a:t>
            </a:r>
            <a:r>
              <a:rPr lang="en-US" altLang="zh-CN" sz="2400" b="1" dirty="0"/>
              <a:t>》</a:t>
            </a:r>
            <a:r>
              <a:rPr lang="zh-CN" altLang="en-US" sz="2400" b="1" dirty="0"/>
              <a:t>的朋友，一定还记得黄蓉遇上神算子瑛姑，给她出的三道题目中有一题是这样的：今有物不知其数，三三数之剩二，五五数之剩三，七七数之剩二，问物几何？也就是说，有一个未知数，这个数除以三余二，除以五余三，除以七余二，问这个数是多少？</a:t>
            </a:r>
            <a:r>
              <a:rPr lang="zh-CN" altLang="en-US" sz="1700" dirty="0"/>
              <a:t> </a:t>
            </a:r>
          </a:p>
        </p:txBody>
      </p:sp>
      <p:sp>
        <p:nvSpPr>
          <p:cNvPr id="495620" name="Rectangle 4">
            <a:extLst>
              <a:ext uri="{FF2B5EF4-FFF2-40B4-BE49-F238E27FC236}">
                <a16:creationId xmlns:a16="http://schemas.microsoft.com/office/drawing/2014/main" id="{10E738C0-6B95-4E77-A1C2-0E96D562A242}"/>
              </a:ext>
            </a:extLst>
          </p:cNvPr>
          <p:cNvSpPr>
            <a:spLocks noChangeArrowheads="1"/>
          </p:cNvSpPr>
          <p:nvPr/>
        </p:nvSpPr>
        <p:spPr bwMode="auto">
          <a:xfrm>
            <a:off x="179388" y="2416175"/>
            <a:ext cx="8964612" cy="415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tabLst>
                <a:tab pos="2667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2667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2667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2667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2667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2667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400">
              <a:solidFill>
                <a:srgbClr val="0000CC"/>
              </a:solidFill>
              <a:latin typeface="Verdana" panose="020B0604030504040204" pitchFamily="34" charset="0"/>
            </a:endParaRPr>
          </a:p>
          <a:p>
            <a:pPr eaLnBrk="1" hangingPunct="1">
              <a:spcBef>
                <a:spcPct val="0"/>
              </a:spcBef>
              <a:buFontTx/>
              <a:buNone/>
            </a:pPr>
            <a:r>
              <a:rPr lang="en-US" altLang="zh-CN" sz="2400">
                <a:solidFill>
                  <a:srgbClr val="0000CC"/>
                </a:solidFill>
                <a:latin typeface="Verdana" panose="020B0604030504040204" pitchFamily="34" charset="0"/>
              </a:rPr>
              <a:t>public class</a:t>
            </a:r>
            <a:r>
              <a:rPr lang="en-US" altLang="zh-CN" sz="2400">
                <a:latin typeface="Verdana" panose="020B0604030504040204" pitchFamily="34" charset="0"/>
              </a:rPr>
              <a:t> Calc{</a:t>
            </a:r>
          </a:p>
          <a:p>
            <a:pPr eaLnBrk="1" hangingPunct="1">
              <a:spcBef>
                <a:spcPct val="0"/>
              </a:spcBef>
              <a:buFontTx/>
              <a:buNone/>
            </a:pPr>
            <a:r>
              <a:rPr lang="en-US" altLang="zh-CN" sz="2400">
                <a:latin typeface="Verdana" panose="020B0604030504040204" pitchFamily="34" charset="0"/>
              </a:rPr>
              <a:t>  </a:t>
            </a:r>
            <a:r>
              <a:rPr lang="en-US" altLang="zh-CN" sz="2400">
                <a:solidFill>
                  <a:srgbClr val="0000CC"/>
                </a:solidFill>
                <a:latin typeface="Verdana" panose="020B0604030504040204" pitchFamily="34" charset="0"/>
              </a:rPr>
              <a:t>public static void</a:t>
            </a:r>
            <a:r>
              <a:rPr lang="en-US" altLang="zh-CN" sz="2400">
                <a:latin typeface="Verdana" panose="020B0604030504040204" pitchFamily="34" charset="0"/>
              </a:rPr>
              <a:t> main(</a:t>
            </a:r>
            <a:r>
              <a:rPr lang="en-US" altLang="zh-CN" sz="2400">
                <a:solidFill>
                  <a:srgbClr val="FF0066"/>
                </a:solidFill>
                <a:latin typeface="Verdana" panose="020B0604030504040204" pitchFamily="34" charset="0"/>
              </a:rPr>
              <a:t>String</a:t>
            </a:r>
            <a:r>
              <a:rPr lang="en-US" altLang="zh-CN" sz="2400">
                <a:latin typeface="Verdana" panose="020B0604030504040204" pitchFamily="34" charset="0"/>
              </a:rPr>
              <a:t>[] args) {</a:t>
            </a:r>
          </a:p>
          <a:p>
            <a:pPr eaLnBrk="1" hangingPunct="1">
              <a:spcBef>
                <a:spcPct val="0"/>
              </a:spcBef>
              <a:buFontTx/>
              <a:buNone/>
            </a:pPr>
            <a:r>
              <a:rPr lang="en-US" altLang="zh-CN" sz="2400">
                <a:latin typeface="Verdana" panose="020B0604030504040204" pitchFamily="34" charset="0"/>
              </a:rPr>
              <a:t>    int x;</a:t>
            </a:r>
          </a:p>
          <a:p>
            <a:pPr eaLnBrk="1" hangingPunct="1">
              <a:spcBef>
                <a:spcPct val="0"/>
              </a:spcBef>
              <a:buFontTx/>
              <a:buNone/>
            </a:pPr>
            <a:r>
              <a:rPr lang="en-US" altLang="zh-CN" sz="2400">
                <a:latin typeface="Verdana" panose="020B0604030504040204" pitchFamily="34" charset="0"/>
              </a:rPr>
              <a:t>    </a:t>
            </a:r>
            <a:r>
              <a:rPr lang="en-US" altLang="zh-CN" sz="2400">
                <a:solidFill>
                  <a:srgbClr val="0000CC"/>
                </a:solidFill>
                <a:latin typeface="Verdana" panose="020B0604030504040204" pitchFamily="34" charset="0"/>
              </a:rPr>
              <a:t>for</a:t>
            </a:r>
            <a:r>
              <a:rPr lang="en-US" altLang="zh-CN" sz="2400">
                <a:latin typeface="Verdana" panose="020B0604030504040204" pitchFamily="34" charset="0"/>
              </a:rPr>
              <a:t> (x=0; x&lt;100; x++) {</a:t>
            </a:r>
          </a:p>
          <a:p>
            <a:pPr eaLnBrk="1" hangingPunct="1">
              <a:spcBef>
                <a:spcPct val="0"/>
              </a:spcBef>
              <a:buFontTx/>
              <a:buNone/>
            </a:pPr>
            <a:r>
              <a:rPr lang="en-US" altLang="zh-CN" sz="2400">
                <a:latin typeface="Verdana" panose="020B0604030504040204" pitchFamily="34" charset="0"/>
              </a:rPr>
              <a:t>      if ((x%3==2) &amp;&amp; (x%5==3) &amp;&amp; (x%7==2)) {</a:t>
            </a:r>
          </a:p>
          <a:p>
            <a:pPr eaLnBrk="1" hangingPunct="1">
              <a:spcBef>
                <a:spcPct val="0"/>
              </a:spcBef>
              <a:buFontTx/>
              <a:buNone/>
            </a:pPr>
            <a:r>
              <a:rPr lang="en-US" altLang="zh-CN" sz="2400">
                <a:latin typeface="Verdana" panose="020B0604030504040204" pitchFamily="34" charset="0"/>
              </a:rPr>
              <a:t>        </a:t>
            </a:r>
            <a:r>
              <a:rPr lang="en-US" altLang="zh-CN" sz="2400">
                <a:solidFill>
                  <a:srgbClr val="FF0066"/>
                </a:solidFill>
                <a:latin typeface="Verdana" panose="020B0604030504040204" pitchFamily="34" charset="0"/>
              </a:rPr>
              <a:t>System</a:t>
            </a:r>
            <a:r>
              <a:rPr lang="en-US" altLang="zh-CN" sz="2400">
                <a:latin typeface="Verdana" panose="020B0604030504040204" pitchFamily="34" charset="0"/>
              </a:rPr>
              <a:t>.out.println("</a:t>
            </a:r>
            <a:r>
              <a:rPr lang="zh-CN" altLang="en-US" sz="2400">
                <a:latin typeface="Verdana" panose="020B0604030504040204" pitchFamily="34" charset="0"/>
              </a:rPr>
              <a:t>这个数字是：</a:t>
            </a:r>
            <a:r>
              <a:rPr lang="en-US" altLang="zh-CN" sz="2400">
                <a:latin typeface="Verdana" panose="020B0604030504040204" pitchFamily="34" charset="0"/>
              </a:rPr>
              <a:t>"+x);</a:t>
            </a:r>
          </a:p>
          <a:p>
            <a:pPr eaLnBrk="1" hangingPunct="1">
              <a:spcBef>
                <a:spcPct val="0"/>
              </a:spcBef>
              <a:buFontTx/>
              <a:buNone/>
            </a:pPr>
            <a:r>
              <a:rPr lang="en-US" altLang="zh-CN" sz="2400">
                <a:latin typeface="Verdana" panose="020B0604030504040204" pitchFamily="34" charset="0"/>
              </a:rPr>
              <a:t>      }</a:t>
            </a:r>
          </a:p>
          <a:p>
            <a:pPr eaLnBrk="1" hangingPunct="1">
              <a:spcBef>
                <a:spcPct val="0"/>
              </a:spcBef>
              <a:buFontTx/>
              <a:buNone/>
            </a:pPr>
            <a:r>
              <a:rPr lang="en-US" altLang="zh-CN" sz="2400">
                <a:latin typeface="Verdana" panose="020B0604030504040204" pitchFamily="34" charset="0"/>
              </a:rPr>
              <a:t>    }</a:t>
            </a:r>
          </a:p>
          <a:p>
            <a:pPr eaLnBrk="1" hangingPunct="1">
              <a:spcBef>
                <a:spcPct val="0"/>
              </a:spcBef>
              <a:buFontTx/>
              <a:buNone/>
            </a:pPr>
            <a:r>
              <a:rPr lang="en-US" altLang="zh-CN" sz="2400">
                <a:latin typeface="Verdana" panose="020B0604030504040204" pitchFamily="34" charset="0"/>
              </a:rPr>
              <a:t>  }  //end of main</a:t>
            </a:r>
          </a:p>
          <a:p>
            <a:pPr eaLnBrk="1" hangingPunct="1">
              <a:spcBef>
                <a:spcPct val="0"/>
              </a:spcBef>
              <a:buFontTx/>
              <a:buNone/>
            </a:pPr>
            <a:r>
              <a:rPr lang="en-US" altLang="zh-CN" sz="2400">
                <a:latin typeface="Verdana" panose="020B0604030504040204" pitchFamily="34" charset="0"/>
              </a:rPr>
              <a:t>}  //end of Calc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5620"/>
                                        </p:tgtEl>
                                        <p:attrNameLst>
                                          <p:attrName>style.visibility</p:attrName>
                                        </p:attrNameLst>
                                      </p:cBhvr>
                                      <p:to>
                                        <p:strVal val="visible"/>
                                      </p:to>
                                    </p:set>
                                    <p:animEffect transition="in" filter="blinds(horizontal)">
                                      <p:cBhvr>
                                        <p:cTn id="7" dur="500"/>
                                        <p:tgtEl>
                                          <p:spTgt spid="495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B69D1937-C1C4-42D4-83E5-358B748B1C15}"/>
              </a:ext>
            </a:extLst>
          </p:cNvPr>
          <p:cNvSpPr>
            <a:spLocks noGrp="1" noChangeArrowheads="1"/>
          </p:cNvSpPr>
          <p:nvPr>
            <p:ph type="title"/>
          </p:nvPr>
        </p:nvSpPr>
        <p:spPr>
          <a:xfrm>
            <a:off x="344016" y="332656"/>
            <a:ext cx="8229600" cy="1143000"/>
          </a:xfrm>
        </p:spPr>
        <p:txBody>
          <a:bodyPr/>
          <a:lstStyle/>
          <a:p>
            <a:pPr eaLnBrk="1" hangingPunct="1"/>
            <a:r>
              <a:rPr lang="en-US" altLang="zh-CN" sz="3800">
                <a:solidFill>
                  <a:srgbClr val="FF0066"/>
                </a:solidFill>
              </a:rPr>
              <a:t>2.9 </a:t>
            </a:r>
            <a:r>
              <a:rPr lang="zh-CN" altLang="en-US" sz="3800">
                <a:solidFill>
                  <a:srgbClr val="FF0066"/>
                </a:solidFill>
              </a:rPr>
              <a:t>数组</a:t>
            </a:r>
          </a:p>
        </p:txBody>
      </p:sp>
      <p:sp>
        <p:nvSpPr>
          <p:cNvPr id="89091" name="Rectangle 3">
            <a:extLst>
              <a:ext uri="{FF2B5EF4-FFF2-40B4-BE49-F238E27FC236}">
                <a16:creationId xmlns:a16="http://schemas.microsoft.com/office/drawing/2014/main" id="{1C0353A1-1E5D-483D-BB67-26DF716FBFDB}"/>
              </a:ext>
            </a:extLst>
          </p:cNvPr>
          <p:cNvSpPr>
            <a:spLocks noGrp="1" noChangeArrowheads="1"/>
          </p:cNvSpPr>
          <p:nvPr>
            <p:ph type="body" idx="1"/>
          </p:nvPr>
        </p:nvSpPr>
        <p:spPr>
          <a:xfrm>
            <a:off x="457200" y="1844824"/>
            <a:ext cx="8003232" cy="4525963"/>
          </a:xfrm>
        </p:spPr>
        <p:txBody>
          <a:bodyPr/>
          <a:lstStyle/>
          <a:p>
            <a:pPr eaLnBrk="1" hangingPunct="1"/>
            <a:r>
              <a:rPr lang="zh-CN" altLang="en-US" sz="2400" b="1">
                <a:solidFill>
                  <a:srgbClr val="C00000"/>
                </a:solidFill>
                <a:latin typeface="微软雅黑" panose="020B0503020204020204" pitchFamily="34" charset="-122"/>
                <a:ea typeface="微软雅黑" panose="020B0503020204020204" pitchFamily="34" charset="-122"/>
              </a:rPr>
              <a:t>数组</a:t>
            </a:r>
            <a:r>
              <a:rPr lang="zh-CN" altLang="en-US" sz="2400" b="1"/>
              <a:t>可以看成是多个相同类型数据组合，对这些数据的统一管理。</a:t>
            </a:r>
          </a:p>
          <a:p>
            <a:pPr eaLnBrk="1" hangingPunct="1"/>
            <a:r>
              <a:rPr lang="zh-CN" altLang="en-US" sz="2400" b="1"/>
              <a:t>数组变量属</a:t>
            </a:r>
            <a:r>
              <a:rPr lang="zh-CN" altLang="en-US" sz="2400" b="1">
                <a:solidFill>
                  <a:srgbClr val="0000CC"/>
                </a:solidFill>
              </a:rPr>
              <a:t>引用类型</a:t>
            </a:r>
            <a:r>
              <a:rPr lang="zh-CN" altLang="en-US" sz="2400" b="1"/>
              <a:t>，数组也可以看成是对象，数组中的每个元素相当于该对象的成员变量。</a:t>
            </a:r>
          </a:p>
          <a:p>
            <a:pPr eaLnBrk="1" hangingPunct="1"/>
            <a:r>
              <a:rPr lang="zh-CN" altLang="en-US" sz="2400" b="1"/>
              <a:t>数组中的元素可以是任何数据类型，包括基本类型和引用类型。</a:t>
            </a:r>
          </a:p>
          <a:p>
            <a:pPr eaLnBrk="1" hangingPunct="1"/>
            <a:r>
              <a:rPr lang="zh-CN" altLang="en-US" sz="2400" b="1"/>
              <a:t>数组有一维数组和多维数组。</a:t>
            </a:r>
          </a:p>
          <a:p>
            <a:pPr eaLnBrk="1" hangingPunct="1">
              <a:buFontTx/>
              <a:buNone/>
            </a:pPr>
            <a:endParaRPr lang="en-US" altLang="zh-CN" sz="2400"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1AE2EAE-734B-46E0-961D-CDAD3A8B5BB9}"/>
              </a:ext>
            </a:extLst>
          </p:cNvPr>
          <p:cNvSpPr>
            <a:spLocks noGrp="1" noChangeArrowheads="1"/>
          </p:cNvSpPr>
          <p:nvPr>
            <p:ph type="title"/>
          </p:nvPr>
        </p:nvSpPr>
        <p:spPr/>
        <p:txBody>
          <a:bodyPr/>
          <a:lstStyle/>
          <a:p>
            <a:pPr eaLnBrk="1" hangingPunct="1"/>
            <a:r>
              <a:rPr lang="zh-CN" altLang="en-US" sz="3600" b="1">
                <a:solidFill>
                  <a:srgbClr val="FF0066"/>
                </a:solidFill>
              </a:rPr>
              <a:t>一维数组</a:t>
            </a:r>
          </a:p>
        </p:txBody>
      </p:sp>
      <p:sp>
        <p:nvSpPr>
          <p:cNvPr id="91139" name="Rectangle 3">
            <a:extLst>
              <a:ext uri="{FF2B5EF4-FFF2-40B4-BE49-F238E27FC236}">
                <a16:creationId xmlns:a16="http://schemas.microsoft.com/office/drawing/2014/main" id="{BA02A1F0-DAEC-4482-82C7-5237C890A7BE}"/>
              </a:ext>
            </a:extLst>
          </p:cNvPr>
          <p:cNvSpPr>
            <a:spLocks noGrp="1" noChangeArrowheads="1"/>
          </p:cNvSpPr>
          <p:nvPr>
            <p:ph type="body" idx="1"/>
          </p:nvPr>
        </p:nvSpPr>
        <p:spPr>
          <a:xfrm>
            <a:off x="457200" y="1600200"/>
            <a:ext cx="8435975" cy="3629000"/>
          </a:xfrm>
        </p:spPr>
        <p:txBody>
          <a:bodyPr/>
          <a:lstStyle/>
          <a:p>
            <a:pPr eaLnBrk="1" hangingPunct="1">
              <a:lnSpc>
                <a:spcPct val="90000"/>
              </a:lnSpc>
              <a:buFontTx/>
              <a:buNone/>
            </a:pPr>
            <a:r>
              <a:rPr lang="en-US" altLang="zh-CN" sz="2800" b="1">
                <a:solidFill>
                  <a:srgbClr val="FF0066"/>
                </a:solidFill>
              </a:rPr>
              <a:t>1</a:t>
            </a:r>
            <a:r>
              <a:rPr lang="zh-CN" altLang="en-US" sz="2800" b="1">
                <a:solidFill>
                  <a:srgbClr val="FF0066"/>
                </a:solidFill>
              </a:rPr>
              <a:t>． 一维数组的定义</a:t>
            </a:r>
            <a:br>
              <a:rPr lang="zh-CN" altLang="en-US" sz="2400"/>
            </a:br>
            <a:r>
              <a:rPr lang="zh-CN" altLang="en-US" sz="2400"/>
              <a:t>　　</a:t>
            </a:r>
            <a:r>
              <a:rPr lang="en-US" altLang="zh-CN" sz="2400" b="1"/>
              <a:t>type arrayName[ ] </a:t>
            </a:r>
            <a:r>
              <a:rPr lang="zh-CN" altLang="en-US" sz="2400" b="1"/>
              <a:t>或者 </a:t>
            </a:r>
            <a:r>
              <a:rPr lang="en-US" altLang="zh-CN" sz="2400" b="1"/>
              <a:t>type[ ] arryName</a:t>
            </a:r>
            <a:r>
              <a:rPr lang="zh-CN" altLang="en-US" sz="2400" b="1"/>
              <a:t>；</a:t>
            </a:r>
            <a:br>
              <a:rPr lang="zh-CN" altLang="en-US" sz="2400" b="1"/>
            </a:br>
            <a:endParaRPr lang="zh-CN" altLang="en-US" sz="2400" b="1"/>
          </a:p>
          <a:p>
            <a:pPr eaLnBrk="1" hangingPunct="1">
              <a:lnSpc>
                <a:spcPct val="90000"/>
              </a:lnSpc>
              <a:buFont typeface="Wingdings" panose="05000000000000000000" pitchFamily="2" charset="2"/>
              <a:buChar char="Ø"/>
            </a:pPr>
            <a:r>
              <a:rPr lang="zh-CN" altLang="en-US" sz="2400" b="1"/>
              <a:t>类型</a:t>
            </a:r>
            <a:r>
              <a:rPr lang="en-US" altLang="zh-CN" sz="2400" b="1"/>
              <a:t>(type)</a:t>
            </a:r>
            <a:r>
              <a:rPr lang="zh-CN" altLang="en-US" sz="2400" b="1"/>
              <a:t>可以为</a:t>
            </a:r>
            <a:r>
              <a:rPr lang="en-US" altLang="zh-CN" sz="2400" b="1"/>
              <a:t>Java</a:t>
            </a:r>
            <a:r>
              <a:rPr lang="zh-CN" altLang="en-US" sz="2400" b="1"/>
              <a:t>中任意的数据类型，包括简单类型和复合类型。</a:t>
            </a:r>
            <a:endParaRPr lang="en-US" altLang="zh-CN" sz="2400" b="1"/>
          </a:p>
          <a:p>
            <a:pPr eaLnBrk="1" hangingPunct="1">
              <a:lnSpc>
                <a:spcPct val="90000"/>
              </a:lnSpc>
              <a:buFontTx/>
              <a:buNone/>
            </a:pPr>
            <a:br>
              <a:rPr lang="zh-CN" altLang="en-US" sz="800" b="1"/>
            </a:br>
            <a:r>
              <a:rPr lang="zh-CN" altLang="en-US" sz="2400" b="1"/>
              <a:t>　　例如：</a:t>
            </a:r>
            <a:br>
              <a:rPr lang="zh-CN" altLang="en-US" sz="2400" b="1"/>
            </a:br>
            <a:r>
              <a:rPr lang="zh-CN" altLang="en-US" sz="2400" b="1"/>
              <a:t>　　　</a:t>
            </a:r>
            <a:r>
              <a:rPr lang="en-US" altLang="zh-CN" sz="2400" b="1"/>
              <a:t>int intArray[ ]</a:t>
            </a:r>
            <a:r>
              <a:rPr lang="zh-CN" altLang="en-US" sz="2400" b="1"/>
              <a:t>；</a:t>
            </a:r>
            <a:br>
              <a:rPr lang="zh-CN" altLang="en-US" sz="2400" b="1"/>
            </a:br>
            <a:r>
              <a:rPr lang="zh-CN" altLang="en-US" sz="2400" b="1"/>
              <a:t>　　　</a:t>
            </a:r>
            <a:r>
              <a:rPr lang="en-US" altLang="zh-CN" sz="2400" b="1"/>
              <a:t>Date dateArray[];</a:t>
            </a:r>
            <a:br>
              <a:rPr lang="en-US" altLang="zh-CN" sz="2400" b="1"/>
            </a:br>
            <a:endParaRPr lang="en-US" altLang="zh-CN" sz="2400" b="1"/>
          </a:p>
          <a:p>
            <a:pPr eaLnBrk="1" hangingPunct="1">
              <a:lnSpc>
                <a:spcPct val="90000"/>
              </a:lnSpc>
              <a:buFontTx/>
              <a:buNone/>
            </a:pPr>
            <a:endParaRPr lang="en-US" altLang="zh-CN" sz="2400" b="1"/>
          </a:p>
          <a:p>
            <a:pPr eaLnBrk="1" hangingPunct="1">
              <a:lnSpc>
                <a:spcPct val="90000"/>
              </a:lnSpc>
              <a:buFontTx/>
              <a:buNone/>
            </a:pPr>
            <a:r>
              <a:rPr lang="en-US" altLang="zh-CN" sz="2400" b="1"/>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a:extLst>
              <a:ext uri="{FF2B5EF4-FFF2-40B4-BE49-F238E27FC236}">
                <a16:creationId xmlns:a16="http://schemas.microsoft.com/office/drawing/2014/main" id="{B8ABB415-A5E5-4625-8F00-C69512559B5B}"/>
              </a:ext>
            </a:extLst>
          </p:cNvPr>
          <p:cNvSpPr>
            <a:spLocks noGrp="1" noChangeArrowheads="1"/>
          </p:cNvSpPr>
          <p:nvPr>
            <p:ph type="body" idx="1"/>
          </p:nvPr>
        </p:nvSpPr>
        <p:spPr>
          <a:xfrm>
            <a:off x="0" y="548680"/>
            <a:ext cx="9144000" cy="5904507"/>
          </a:xfrm>
        </p:spPr>
        <p:txBody>
          <a:bodyPr/>
          <a:lstStyle/>
          <a:p>
            <a:pPr eaLnBrk="1" hangingPunct="1">
              <a:lnSpc>
                <a:spcPct val="80000"/>
              </a:lnSpc>
              <a:buFontTx/>
              <a:buNone/>
            </a:pPr>
            <a:r>
              <a:rPr lang="en-US" altLang="zh-CN" sz="2800" b="1">
                <a:solidFill>
                  <a:srgbClr val="FF0066"/>
                </a:solidFill>
              </a:rPr>
              <a:t>2</a:t>
            </a:r>
            <a:r>
              <a:rPr lang="zh-CN" altLang="en-US" sz="2800" b="1">
                <a:solidFill>
                  <a:srgbClr val="FF0066"/>
                </a:solidFill>
              </a:rPr>
              <a:t>．一维数组的初始化</a:t>
            </a:r>
            <a:br>
              <a:rPr lang="zh-CN" altLang="en-US"/>
            </a:br>
            <a:endParaRPr lang="zh-CN" altLang="en-US" sz="1800"/>
          </a:p>
          <a:p>
            <a:pPr eaLnBrk="1" hangingPunct="1">
              <a:lnSpc>
                <a:spcPct val="80000"/>
              </a:lnSpc>
              <a:buFontTx/>
              <a:buNone/>
            </a:pPr>
            <a:r>
              <a:rPr lang="zh-CN" altLang="en-US"/>
              <a:t>   </a:t>
            </a:r>
            <a:r>
              <a:rPr lang="zh-CN" altLang="en-US" sz="2300" b="1"/>
              <a:t>◇ </a:t>
            </a:r>
            <a:r>
              <a:rPr lang="zh-CN" altLang="en-US" sz="2300" b="1">
                <a:solidFill>
                  <a:srgbClr val="0000CC"/>
                </a:solidFill>
              </a:rPr>
              <a:t>静态初始化</a:t>
            </a:r>
            <a:r>
              <a:rPr lang="en-US" altLang="zh-CN" sz="2300" b="1"/>
              <a:t>:</a:t>
            </a:r>
            <a:r>
              <a:rPr lang="zh-CN" altLang="en-US" sz="2300" b="1"/>
              <a:t>在定义数组的同时就为数组元素分配空间并赋值　　　</a:t>
            </a:r>
          </a:p>
          <a:p>
            <a:pPr eaLnBrk="1" hangingPunct="1">
              <a:lnSpc>
                <a:spcPct val="80000"/>
              </a:lnSpc>
              <a:buFontTx/>
              <a:buNone/>
            </a:pPr>
            <a:r>
              <a:rPr lang="zh-CN" altLang="en-US" sz="2300" b="1"/>
              <a:t>　		</a:t>
            </a:r>
            <a:r>
              <a:rPr lang="pt-BR" altLang="en-US" sz="2000" b="1"/>
              <a:t>int n[</a:t>
            </a:r>
            <a:r>
              <a:rPr lang="pt-BR" altLang="zh-CN" sz="2000" b="1"/>
              <a:t> </a:t>
            </a:r>
            <a:r>
              <a:rPr lang="pt-BR" altLang="en-US" sz="2000" b="1"/>
              <a:t>] = { 10, 20, 30, 40, 50 };</a:t>
            </a:r>
          </a:p>
          <a:p>
            <a:pPr eaLnBrk="1" hangingPunct="1">
              <a:lnSpc>
                <a:spcPct val="80000"/>
              </a:lnSpc>
              <a:buFontTx/>
              <a:buNone/>
            </a:pPr>
            <a:r>
              <a:rPr lang="pt-BR" altLang="en-US" sz="2000" b="1"/>
              <a:t>  </a:t>
            </a:r>
            <a:r>
              <a:rPr lang="pt-BR" altLang="zh-CN" sz="2000" b="1"/>
              <a:t>		</a:t>
            </a:r>
            <a:r>
              <a:rPr lang="pt-BR" altLang="en-US" sz="2000" b="1"/>
              <a:t>int[</a:t>
            </a:r>
            <a:r>
              <a:rPr lang="pt-BR" altLang="zh-CN" sz="2000" b="1"/>
              <a:t> </a:t>
            </a:r>
            <a:r>
              <a:rPr lang="pt-BR" altLang="en-US" sz="2000" b="1"/>
              <a:t>] n = { 10, 20, 30, 40, 50 };</a:t>
            </a:r>
            <a:endParaRPr lang="pt-BR" altLang="zh-CN" sz="2000" b="1"/>
          </a:p>
          <a:p>
            <a:pPr eaLnBrk="1" hangingPunct="1">
              <a:lnSpc>
                <a:spcPct val="80000"/>
              </a:lnSpc>
              <a:buFontTx/>
              <a:buNone/>
            </a:pPr>
            <a:r>
              <a:rPr lang="zh-CN" altLang="en-US" sz="2000" b="1"/>
              <a:t>　　　  </a:t>
            </a:r>
            <a:r>
              <a:rPr lang="en-US" altLang="zh-CN" sz="2000" b="1"/>
              <a:t>String stringArray[ ] = {“abc”, “How”, “you”};</a:t>
            </a:r>
          </a:p>
          <a:p>
            <a:pPr eaLnBrk="1" hangingPunct="1">
              <a:lnSpc>
                <a:spcPct val="80000"/>
              </a:lnSpc>
              <a:buFontTx/>
              <a:buNone/>
            </a:pPr>
            <a:br>
              <a:rPr lang="en-US" altLang="zh-CN" sz="2300" b="1"/>
            </a:br>
            <a:r>
              <a:rPr lang="en-US" altLang="zh-CN" sz="2300" b="1"/>
              <a:t>◇ </a:t>
            </a:r>
            <a:r>
              <a:rPr lang="zh-CN" altLang="en-US" sz="2300" b="1">
                <a:solidFill>
                  <a:srgbClr val="0000CC"/>
                </a:solidFill>
              </a:rPr>
              <a:t>动态初始化</a:t>
            </a:r>
            <a:r>
              <a:rPr lang="en-US" altLang="zh-CN" sz="2300" b="1"/>
              <a:t>:</a:t>
            </a:r>
            <a:r>
              <a:rPr lang="zh-CN" altLang="en-US" sz="2300" b="1"/>
              <a:t>数组定义与为数组元素分配空间和赋值分开进行</a:t>
            </a:r>
            <a:br>
              <a:rPr lang="zh-CN" altLang="en-US" sz="2300" b="1"/>
            </a:br>
            <a:r>
              <a:rPr lang="zh-CN" altLang="en-US" sz="2300" b="1"/>
              <a:t>　    </a:t>
            </a:r>
            <a:r>
              <a:rPr lang="en-US" altLang="zh-CN" sz="2300" b="1"/>
              <a:t>1</a:t>
            </a:r>
            <a:r>
              <a:rPr lang="zh-CN" altLang="en-US" sz="2300" b="1"/>
              <a:t>）简单类型的数组</a:t>
            </a:r>
            <a:br>
              <a:rPr lang="zh-CN" altLang="en-US" sz="2300" b="1"/>
            </a:br>
            <a:r>
              <a:rPr lang="zh-CN" altLang="en-US" sz="2300" b="1"/>
              <a:t>　　　　</a:t>
            </a:r>
            <a:r>
              <a:rPr lang="en-US" altLang="zh-CN" sz="2000" b="1"/>
              <a:t>int array[ ]; </a:t>
            </a:r>
            <a:br>
              <a:rPr lang="en-US" altLang="zh-CN" sz="2000" b="1"/>
            </a:br>
            <a:r>
              <a:rPr lang="en-US" altLang="zh-CN" sz="2000" b="1"/>
              <a:t>		……</a:t>
            </a:r>
          </a:p>
          <a:p>
            <a:pPr eaLnBrk="1" hangingPunct="1">
              <a:lnSpc>
                <a:spcPct val="80000"/>
              </a:lnSpc>
              <a:buFontTx/>
              <a:buNone/>
            </a:pPr>
            <a:r>
              <a:rPr lang="en-US" altLang="zh-CN" sz="2000" b="1"/>
              <a:t>  </a:t>
            </a:r>
            <a:r>
              <a:rPr lang="zh-CN" altLang="en-US" sz="2000" b="1"/>
              <a:t>　　　　     </a:t>
            </a:r>
            <a:r>
              <a:rPr lang="en-US" altLang="zh-CN" sz="2000" b="1"/>
              <a:t>array = new int[5];</a:t>
            </a:r>
            <a:br>
              <a:rPr lang="en-US" altLang="zh-CN" sz="2300" b="1"/>
            </a:br>
            <a:r>
              <a:rPr lang="en-US" altLang="zh-CN" sz="2300" b="1"/>
              <a:t>	       </a:t>
            </a:r>
            <a:endParaRPr lang="pt-BR" altLang="en-US" sz="2300" b="1"/>
          </a:p>
          <a:p>
            <a:pPr eaLnBrk="1" hangingPunct="1">
              <a:lnSpc>
                <a:spcPct val="80000"/>
              </a:lnSpc>
              <a:buFontTx/>
              <a:buNone/>
            </a:pPr>
            <a:r>
              <a:rPr lang="zh-CN" altLang="en-US" sz="2300" b="1"/>
              <a:t>　	        </a:t>
            </a:r>
            <a:r>
              <a:rPr lang="en-US" altLang="zh-CN" sz="2300" b="1"/>
              <a:t>2</a:t>
            </a:r>
            <a:r>
              <a:rPr lang="zh-CN" altLang="en-US" sz="2300" b="1"/>
              <a:t>）复合类型的数组</a:t>
            </a:r>
            <a:br>
              <a:rPr lang="zh-CN" altLang="en-US" sz="2300" b="1"/>
            </a:br>
            <a:r>
              <a:rPr lang="zh-CN" altLang="en-US" sz="2300" b="1"/>
              <a:t>　           </a:t>
            </a:r>
            <a:r>
              <a:rPr lang="en-US" altLang="zh-CN" sz="2000" b="1"/>
              <a:t>String strArray[ ];</a:t>
            </a:r>
            <a:br>
              <a:rPr lang="en-US" altLang="zh-CN" sz="2000" b="1"/>
            </a:br>
            <a:r>
              <a:rPr lang="en-US" altLang="zh-CN" sz="2000" b="1"/>
              <a:t>                 strArray = new String[3];  //</a:t>
            </a:r>
            <a:r>
              <a:rPr lang="zh-CN" altLang="en-US" sz="2000" b="1"/>
              <a:t>为每个元素开辟引用空间</a:t>
            </a:r>
            <a:endParaRPr lang="en-US" altLang="zh-CN" sz="2000" b="1"/>
          </a:p>
          <a:p>
            <a:pPr eaLnBrk="1" hangingPunct="1">
              <a:lnSpc>
                <a:spcPct val="80000"/>
              </a:lnSpc>
              <a:buFontTx/>
              <a:buNone/>
            </a:pPr>
            <a:r>
              <a:rPr lang="en-US" altLang="zh-CN" sz="2000" b="1"/>
              <a:t>                      strArray[0] = new String(“How”);  //</a:t>
            </a:r>
            <a:r>
              <a:rPr lang="zh-CN" altLang="en-US" sz="2000" b="1"/>
              <a:t>为第一个数组元素开辟空间 </a:t>
            </a:r>
            <a:br>
              <a:rPr lang="zh-CN" altLang="en-US" sz="2000" b="1"/>
            </a:br>
            <a:r>
              <a:rPr lang="zh-CN" altLang="en-US" sz="2000" b="1"/>
              <a:t>　             </a:t>
            </a:r>
            <a:r>
              <a:rPr lang="en-US" altLang="zh-CN" sz="2000" b="1"/>
              <a:t>strArray[1] = new String(“are”);    //</a:t>
            </a:r>
            <a:r>
              <a:rPr lang="zh-CN" altLang="en-US" sz="2000" b="1"/>
              <a:t>为第二个数组元素开辟空间</a:t>
            </a:r>
            <a:br>
              <a:rPr lang="zh-CN" altLang="en-US" sz="2000" b="1"/>
            </a:br>
            <a:r>
              <a:rPr lang="zh-CN" altLang="en-US" sz="2000" b="1"/>
              <a:t>　             </a:t>
            </a:r>
            <a:r>
              <a:rPr lang="en-US" altLang="zh-CN" sz="2000" b="1"/>
              <a:t>strArray[2] = new String(“you”);   // </a:t>
            </a:r>
            <a:r>
              <a:rPr lang="zh-CN" altLang="en-US" sz="2000" b="1"/>
              <a:t>为第三个数组元素开辟空间</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a:extLst>
              <a:ext uri="{FF2B5EF4-FFF2-40B4-BE49-F238E27FC236}">
                <a16:creationId xmlns:a16="http://schemas.microsoft.com/office/drawing/2014/main" id="{9C939F9D-8B46-4715-8B91-B779335D2B8C}"/>
              </a:ext>
            </a:extLst>
          </p:cNvPr>
          <p:cNvSpPr>
            <a:spLocks noChangeArrowheads="1"/>
          </p:cNvSpPr>
          <p:nvPr/>
        </p:nvSpPr>
        <p:spPr bwMode="auto">
          <a:xfrm>
            <a:off x="215106" y="980728"/>
            <a:ext cx="8713787"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500">
                <a:solidFill>
                  <a:srgbClr val="FF0066"/>
                </a:solidFill>
              </a:rPr>
              <a:t>注</a:t>
            </a:r>
            <a:r>
              <a:rPr lang="en-US" altLang="zh-CN" sz="2500">
                <a:solidFill>
                  <a:srgbClr val="FF0066"/>
                </a:solidFill>
              </a:rPr>
              <a:t>:</a:t>
            </a:r>
            <a:r>
              <a:rPr lang="en-US" altLang="zh-CN" sz="2500"/>
              <a:t>  </a:t>
            </a:r>
          </a:p>
          <a:p>
            <a:pPr eaLnBrk="1" hangingPunct="1">
              <a:spcBef>
                <a:spcPct val="0"/>
              </a:spcBef>
              <a:buFontTx/>
              <a:buNone/>
            </a:pPr>
            <a:r>
              <a:rPr lang="en-US" altLang="zh-CN" sz="2500">
                <a:solidFill>
                  <a:srgbClr val="0000CC"/>
                </a:solidFill>
              </a:rPr>
              <a:t>      1: Java</a:t>
            </a:r>
            <a:r>
              <a:rPr lang="zh-CN" altLang="en-US" sz="2500">
                <a:solidFill>
                  <a:srgbClr val="0000CC"/>
                </a:solidFill>
              </a:rPr>
              <a:t>不允许在声明数组时指定其长度</a:t>
            </a:r>
          </a:p>
          <a:p>
            <a:pPr eaLnBrk="1" hangingPunct="1">
              <a:spcBef>
                <a:spcPct val="0"/>
              </a:spcBef>
              <a:buFontTx/>
              <a:buNone/>
            </a:pPr>
            <a:r>
              <a:rPr lang="zh-CN" altLang="en-US" sz="2500"/>
              <a:t>      例：  </a:t>
            </a:r>
            <a:r>
              <a:rPr lang="en-US" altLang="zh-CN" sz="2500"/>
              <a:t>int a[5] ; //</a:t>
            </a:r>
            <a:r>
              <a:rPr lang="zh-CN" altLang="en-US" sz="2500"/>
              <a:t>非法</a:t>
            </a:r>
          </a:p>
          <a:p>
            <a:pPr lvl="3" eaLnBrk="1" hangingPunct="1">
              <a:spcBef>
                <a:spcPct val="0"/>
              </a:spcBef>
              <a:buFontTx/>
              <a:buNone/>
            </a:pPr>
            <a:r>
              <a:rPr lang="en-US" altLang="zh-CN" sz="2500"/>
              <a:t>int n[ ] = new int[5] {10, 20, 30, 40, 50 } ; //</a:t>
            </a:r>
            <a:r>
              <a:rPr lang="zh-CN" altLang="en-US" sz="2500"/>
              <a:t>非法</a:t>
            </a:r>
          </a:p>
          <a:p>
            <a:pPr lvl="3" eaLnBrk="1" hangingPunct="1">
              <a:spcBef>
                <a:spcPct val="0"/>
              </a:spcBef>
              <a:buFontTx/>
              <a:buNone/>
            </a:pPr>
            <a:r>
              <a:rPr lang="en-US" altLang="zh-CN" sz="2500"/>
              <a:t>int n[5] = new int[ ] {10, 20, 30, 40, 50 } ; //</a:t>
            </a:r>
            <a:r>
              <a:rPr lang="zh-CN" altLang="en-US" sz="2500"/>
              <a:t>非法</a:t>
            </a:r>
          </a:p>
          <a:p>
            <a:pPr lvl="3" eaLnBrk="1" hangingPunct="1">
              <a:spcBef>
                <a:spcPct val="0"/>
              </a:spcBef>
              <a:buFontTx/>
              <a:buNone/>
            </a:pPr>
            <a:r>
              <a:rPr lang="en-US" altLang="zh-CN" sz="2500"/>
              <a:t>int n[5] = {10, 20, 30, 40, 50 } ; //</a:t>
            </a:r>
            <a:r>
              <a:rPr lang="zh-CN" altLang="en-US" sz="2500"/>
              <a:t>非法</a:t>
            </a:r>
          </a:p>
          <a:p>
            <a:pPr lvl="3" eaLnBrk="1" hangingPunct="1">
              <a:spcBef>
                <a:spcPct val="0"/>
              </a:spcBef>
              <a:buFontTx/>
              <a:buNone/>
            </a:pPr>
            <a:endParaRPr lang="zh-CN" altLang="en-US" sz="2500"/>
          </a:p>
          <a:p>
            <a:pPr lvl="3" eaLnBrk="1" hangingPunct="1">
              <a:spcBef>
                <a:spcPct val="0"/>
              </a:spcBef>
              <a:buFontTx/>
              <a:buNone/>
            </a:pPr>
            <a:endParaRPr lang="zh-CN" altLang="en-US" sz="2500"/>
          </a:p>
          <a:p>
            <a:pPr eaLnBrk="1" hangingPunct="1">
              <a:spcBef>
                <a:spcPct val="0"/>
              </a:spcBef>
              <a:buFontTx/>
              <a:buNone/>
            </a:pPr>
            <a:r>
              <a:rPr lang="zh-CN" altLang="en-US" sz="2500"/>
              <a:t>       </a:t>
            </a:r>
            <a:r>
              <a:rPr lang="en-US" altLang="zh-CN" sz="2500">
                <a:solidFill>
                  <a:srgbClr val="0000CC"/>
                </a:solidFill>
              </a:rPr>
              <a:t>2: Java</a:t>
            </a:r>
            <a:r>
              <a:rPr lang="zh-CN" altLang="en-US" sz="2500">
                <a:solidFill>
                  <a:srgbClr val="0000CC"/>
                </a:solidFill>
              </a:rPr>
              <a:t>允许在定义数组时使用</a:t>
            </a:r>
            <a:r>
              <a:rPr lang="en-US" altLang="zh-CN" sz="2500">
                <a:solidFill>
                  <a:srgbClr val="0000CC"/>
                </a:solidFill>
              </a:rPr>
              <a:t>int</a:t>
            </a:r>
            <a:r>
              <a:rPr lang="zh-CN" altLang="en-US" sz="2500">
                <a:solidFill>
                  <a:srgbClr val="0000CC"/>
                </a:solidFill>
              </a:rPr>
              <a:t>变量指定数组的大小</a:t>
            </a:r>
          </a:p>
          <a:p>
            <a:pPr eaLnBrk="1" hangingPunct="1">
              <a:spcBef>
                <a:spcPct val="0"/>
              </a:spcBef>
              <a:buFontTx/>
              <a:buNone/>
            </a:pPr>
            <a:r>
              <a:rPr lang="zh-CN" altLang="en-US" sz="2500"/>
              <a:t>      例</a:t>
            </a:r>
            <a:r>
              <a:rPr lang="en-US" altLang="zh-CN" sz="2500"/>
              <a:t>:  int size=30; double number[ ] = new double[size];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a:extLst>
              <a:ext uri="{FF2B5EF4-FFF2-40B4-BE49-F238E27FC236}">
                <a16:creationId xmlns:a16="http://schemas.microsoft.com/office/drawing/2014/main" id="{C598B237-0D23-45E4-8087-EF17FD17ED16}"/>
              </a:ext>
            </a:extLst>
          </p:cNvPr>
          <p:cNvSpPr>
            <a:spLocks noGrp="1" noChangeArrowheads="1"/>
          </p:cNvSpPr>
          <p:nvPr>
            <p:ph type="body" idx="1"/>
          </p:nvPr>
        </p:nvSpPr>
        <p:spPr>
          <a:xfrm>
            <a:off x="457200" y="692696"/>
            <a:ext cx="8229600" cy="5721350"/>
          </a:xfrm>
        </p:spPr>
        <p:txBody>
          <a:bodyPr/>
          <a:lstStyle/>
          <a:p>
            <a:pPr eaLnBrk="1" hangingPunct="1">
              <a:buFontTx/>
              <a:buNone/>
            </a:pPr>
            <a:r>
              <a:rPr lang="en-US" altLang="zh-CN" sz="2800" b="1">
                <a:solidFill>
                  <a:srgbClr val="FF0066"/>
                </a:solidFill>
              </a:rPr>
              <a:t>3</a:t>
            </a:r>
            <a:r>
              <a:rPr lang="zh-CN" altLang="en-US" sz="2800" b="1">
                <a:solidFill>
                  <a:srgbClr val="FF0066"/>
                </a:solidFill>
              </a:rPr>
              <a:t>．一维数组元素的引用</a:t>
            </a:r>
            <a:br>
              <a:rPr lang="zh-CN" altLang="en-US" sz="2800">
                <a:solidFill>
                  <a:srgbClr val="FF0066"/>
                </a:solidFill>
              </a:rPr>
            </a:br>
            <a:br>
              <a:rPr lang="zh-CN" altLang="en-US" sz="2800">
                <a:solidFill>
                  <a:srgbClr val="FF0066"/>
                </a:solidFill>
              </a:rPr>
            </a:br>
            <a:endParaRPr lang="en-US" altLang="zh-CN" sz="2800">
              <a:solidFill>
                <a:srgbClr val="FF0066"/>
              </a:solidFill>
            </a:endParaRPr>
          </a:p>
          <a:p>
            <a:pPr eaLnBrk="1" hangingPunct="1">
              <a:buFont typeface="Wingdings" panose="05000000000000000000" pitchFamily="2" charset="2"/>
              <a:buChar char="Ø"/>
            </a:pPr>
            <a:r>
              <a:rPr lang="zh-CN" altLang="en-US" sz="2400" b="1"/>
              <a:t>数组元素的</a:t>
            </a:r>
            <a:r>
              <a:rPr lang="zh-CN" altLang="en-US" sz="2400" b="1">
                <a:solidFill>
                  <a:srgbClr val="0000CC"/>
                </a:solidFill>
              </a:rPr>
              <a:t>引用方式</a:t>
            </a:r>
            <a:r>
              <a:rPr lang="zh-CN" altLang="en-US" sz="2400" b="1"/>
              <a:t>为：</a:t>
            </a:r>
            <a:r>
              <a:rPr lang="en-US" altLang="zh-CN" sz="2400" b="1"/>
              <a:t>arrayName[index]</a:t>
            </a:r>
            <a:br>
              <a:rPr lang="en-US" altLang="zh-CN" sz="2400" b="1"/>
            </a:br>
            <a:br>
              <a:rPr lang="en-US" altLang="zh-CN" sz="2400" b="1"/>
            </a:br>
            <a:r>
              <a:rPr lang="zh-CN" altLang="en-US" sz="2400" b="1"/>
              <a:t>　　</a:t>
            </a:r>
            <a:r>
              <a:rPr lang="en-US" altLang="zh-CN" sz="2400" b="1"/>
              <a:t>index</a:t>
            </a:r>
            <a:r>
              <a:rPr lang="zh-CN" altLang="en-US" sz="2400" b="1"/>
              <a:t>为数组下标，它可以为整型常数或表达式，下标从</a:t>
            </a:r>
            <a:r>
              <a:rPr lang="en-US" altLang="zh-CN" sz="2400" b="1"/>
              <a:t>0</a:t>
            </a:r>
            <a:r>
              <a:rPr lang="zh-CN" altLang="en-US" sz="2400" b="1"/>
              <a:t>开始。每个数组都有一个属性</a:t>
            </a:r>
            <a:r>
              <a:rPr lang="en-US" altLang="zh-CN" sz="2400" b="1"/>
              <a:t>length</a:t>
            </a:r>
            <a:r>
              <a:rPr lang="zh-CN" altLang="en-US" sz="2400" b="1"/>
              <a:t>指明它的长度，例如：</a:t>
            </a:r>
            <a:r>
              <a:rPr lang="en-US" altLang="zh-CN" sz="2400" b="1"/>
              <a:t>intArray.length</a:t>
            </a:r>
            <a:r>
              <a:rPr lang="zh-CN" altLang="en-US" sz="2400" b="1"/>
              <a:t>指明数组</a:t>
            </a:r>
            <a:r>
              <a:rPr lang="en-US" altLang="zh-CN" sz="2400" b="1"/>
              <a:t>intArray</a:t>
            </a:r>
            <a:r>
              <a:rPr lang="zh-CN" altLang="en-US" sz="2400" b="1"/>
              <a:t>的长度。</a:t>
            </a:r>
            <a:endParaRPr lang="zh-CN" altLang="en-US" sz="2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CAAF3F5-7407-449C-8A37-E1DEE9117438}"/>
              </a:ext>
            </a:extLst>
          </p:cNvPr>
          <p:cNvSpPr>
            <a:spLocks noGrp="1" noChangeArrowheads="1"/>
          </p:cNvSpPr>
          <p:nvPr>
            <p:ph type="body" idx="1"/>
          </p:nvPr>
        </p:nvSpPr>
        <p:spPr>
          <a:xfrm>
            <a:off x="0" y="0"/>
            <a:ext cx="8229600" cy="3068638"/>
          </a:xfrm>
        </p:spPr>
        <p:txBody>
          <a:bodyPr/>
          <a:lstStyle/>
          <a:p>
            <a:pPr eaLnBrk="1" hangingPunct="1">
              <a:lnSpc>
                <a:spcPct val="80000"/>
              </a:lnSpc>
              <a:buFontTx/>
              <a:buNone/>
            </a:pPr>
            <a:endParaRPr lang="en-US" altLang="zh-CN" sz="1800">
              <a:solidFill>
                <a:srgbClr val="FF0066"/>
              </a:solidFill>
            </a:endParaRPr>
          </a:p>
          <a:p>
            <a:pPr eaLnBrk="1" hangingPunct="1">
              <a:lnSpc>
                <a:spcPct val="80000"/>
              </a:lnSpc>
              <a:buFontTx/>
              <a:buNone/>
            </a:pPr>
            <a:r>
              <a:rPr lang="en-US" altLang="zh-CN" sz="2800" b="1">
                <a:solidFill>
                  <a:srgbClr val="FF0066"/>
                </a:solidFill>
              </a:rPr>
              <a:t>4</a:t>
            </a:r>
            <a:r>
              <a:rPr lang="zh-CN" altLang="en-US" sz="2800" b="1">
                <a:solidFill>
                  <a:srgbClr val="FF0066"/>
                </a:solidFill>
              </a:rPr>
              <a:t>：一维数组举例：</a:t>
            </a:r>
            <a:r>
              <a:rPr lang="zh-CN" altLang="en-US" sz="2400" b="1">
                <a:solidFill>
                  <a:srgbClr val="FF0066"/>
                </a:solidFill>
              </a:rPr>
              <a:t>元素为简单数据类型</a:t>
            </a:r>
            <a:endParaRPr lang="en-US" altLang="zh-CN" sz="2400" b="1">
              <a:solidFill>
                <a:srgbClr val="FF0066"/>
              </a:solidFill>
            </a:endParaRPr>
          </a:p>
          <a:p>
            <a:pPr eaLnBrk="1" hangingPunct="1">
              <a:lnSpc>
                <a:spcPct val="80000"/>
              </a:lnSpc>
              <a:buFontTx/>
              <a:buNone/>
            </a:pPr>
            <a:endParaRPr lang="zh-CN" altLang="en-US" sz="800">
              <a:solidFill>
                <a:srgbClr val="FF0066"/>
              </a:solidFill>
            </a:endParaRPr>
          </a:p>
          <a:p>
            <a:pPr eaLnBrk="1" hangingPunct="1">
              <a:lnSpc>
                <a:spcPct val="80000"/>
              </a:lnSpc>
              <a:buFontTx/>
              <a:buNone/>
            </a:pPr>
            <a:r>
              <a:rPr lang="en-US" altLang="zh-CN" sz="2400"/>
              <a:t>public class Test {</a:t>
            </a:r>
          </a:p>
          <a:p>
            <a:pPr eaLnBrk="1" hangingPunct="1">
              <a:lnSpc>
                <a:spcPct val="80000"/>
              </a:lnSpc>
              <a:buFontTx/>
              <a:buNone/>
            </a:pPr>
            <a:r>
              <a:rPr lang="en-US" altLang="zh-CN" sz="2400"/>
              <a:t>	public static void main(String args[ ]) {</a:t>
            </a:r>
          </a:p>
          <a:p>
            <a:pPr eaLnBrk="1" hangingPunct="1">
              <a:lnSpc>
                <a:spcPct val="80000"/>
              </a:lnSpc>
              <a:buFontTx/>
              <a:buNone/>
            </a:pPr>
            <a:r>
              <a:rPr lang="en-US" altLang="zh-CN" sz="2400"/>
              <a:t>		int [ ] s;</a:t>
            </a:r>
          </a:p>
          <a:p>
            <a:pPr eaLnBrk="1" hangingPunct="1">
              <a:lnSpc>
                <a:spcPct val="80000"/>
              </a:lnSpc>
              <a:buFontTx/>
              <a:buNone/>
            </a:pPr>
            <a:r>
              <a:rPr lang="en-US" altLang="zh-CN" sz="2400"/>
              <a:t>		s=new int[5];</a:t>
            </a:r>
          </a:p>
          <a:p>
            <a:pPr eaLnBrk="1" hangingPunct="1">
              <a:lnSpc>
                <a:spcPct val="80000"/>
              </a:lnSpc>
              <a:buFontTx/>
              <a:buNone/>
            </a:pPr>
            <a:r>
              <a:rPr lang="en-US" altLang="zh-CN" sz="2400"/>
              <a:t>		for(int i=0;i&lt;5;i++) {</a:t>
            </a:r>
          </a:p>
          <a:p>
            <a:pPr eaLnBrk="1" hangingPunct="1">
              <a:lnSpc>
                <a:spcPct val="80000"/>
              </a:lnSpc>
              <a:buFontTx/>
              <a:buNone/>
            </a:pPr>
            <a:r>
              <a:rPr lang="en-US" altLang="zh-CN" sz="2400"/>
              <a:t>		    s[i] = i;</a:t>
            </a:r>
          </a:p>
          <a:p>
            <a:pPr eaLnBrk="1" hangingPunct="1">
              <a:lnSpc>
                <a:spcPct val="80000"/>
              </a:lnSpc>
              <a:buFontTx/>
              <a:buNone/>
            </a:pPr>
            <a:r>
              <a:rPr lang="en-US" altLang="zh-CN" sz="2400"/>
              <a:t>		}</a:t>
            </a:r>
          </a:p>
          <a:p>
            <a:pPr eaLnBrk="1" hangingPunct="1">
              <a:lnSpc>
                <a:spcPct val="80000"/>
              </a:lnSpc>
              <a:buFontTx/>
              <a:buNone/>
            </a:pPr>
            <a:r>
              <a:rPr lang="en-US" altLang="zh-CN" sz="2400"/>
              <a:t>}</a:t>
            </a:r>
          </a:p>
        </p:txBody>
      </p:sp>
      <p:sp>
        <p:nvSpPr>
          <p:cNvPr id="95235" name="Line 3">
            <a:extLst>
              <a:ext uri="{FF2B5EF4-FFF2-40B4-BE49-F238E27FC236}">
                <a16:creationId xmlns:a16="http://schemas.microsoft.com/office/drawing/2014/main" id="{509862AF-4752-473B-8F62-F0DDEB724E03}"/>
              </a:ext>
            </a:extLst>
          </p:cNvPr>
          <p:cNvSpPr>
            <a:spLocks noChangeShapeType="1"/>
          </p:cNvSpPr>
          <p:nvPr/>
        </p:nvSpPr>
        <p:spPr bwMode="auto">
          <a:xfrm>
            <a:off x="3132138" y="6837363"/>
            <a:ext cx="12969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36" name="Rectangle 4">
            <a:extLst>
              <a:ext uri="{FF2B5EF4-FFF2-40B4-BE49-F238E27FC236}">
                <a16:creationId xmlns:a16="http://schemas.microsoft.com/office/drawing/2014/main" id="{B934BE4E-EF8C-4A9A-B586-E972D961D4F5}"/>
              </a:ext>
            </a:extLst>
          </p:cNvPr>
          <p:cNvSpPr>
            <a:spLocks noChangeArrowheads="1"/>
          </p:cNvSpPr>
          <p:nvPr/>
        </p:nvSpPr>
        <p:spPr bwMode="auto">
          <a:xfrm>
            <a:off x="5867400" y="1268413"/>
            <a:ext cx="3025775" cy="5329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b="0"/>
          </a:p>
        </p:txBody>
      </p:sp>
      <p:sp>
        <p:nvSpPr>
          <p:cNvPr id="95237" name="Text Box 5">
            <a:extLst>
              <a:ext uri="{FF2B5EF4-FFF2-40B4-BE49-F238E27FC236}">
                <a16:creationId xmlns:a16="http://schemas.microsoft.com/office/drawing/2014/main" id="{6BC75D87-1B90-4767-BEFA-6FC2A82998BF}"/>
              </a:ext>
            </a:extLst>
          </p:cNvPr>
          <p:cNvSpPr txBox="1">
            <a:spLocks noChangeArrowheads="1"/>
          </p:cNvSpPr>
          <p:nvPr/>
        </p:nvSpPr>
        <p:spPr bwMode="auto">
          <a:xfrm>
            <a:off x="1692275" y="6165850"/>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int [ ] s</a:t>
            </a:r>
          </a:p>
        </p:txBody>
      </p:sp>
      <p:sp>
        <p:nvSpPr>
          <p:cNvPr id="95238" name="Rectangle 11">
            <a:extLst>
              <a:ext uri="{FF2B5EF4-FFF2-40B4-BE49-F238E27FC236}">
                <a16:creationId xmlns:a16="http://schemas.microsoft.com/office/drawing/2014/main" id="{B08F904C-9E1C-44C6-8291-530F3565A0DD}"/>
              </a:ext>
            </a:extLst>
          </p:cNvPr>
          <p:cNvSpPr>
            <a:spLocks noChangeArrowheads="1"/>
          </p:cNvSpPr>
          <p:nvPr/>
        </p:nvSpPr>
        <p:spPr bwMode="auto">
          <a:xfrm>
            <a:off x="6877050" y="2420938"/>
            <a:ext cx="1152525" cy="5762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0</a:t>
            </a:r>
          </a:p>
        </p:txBody>
      </p:sp>
      <p:sp>
        <p:nvSpPr>
          <p:cNvPr id="95239" name="Rectangle 12">
            <a:extLst>
              <a:ext uri="{FF2B5EF4-FFF2-40B4-BE49-F238E27FC236}">
                <a16:creationId xmlns:a16="http://schemas.microsoft.com/office/drawing/2014/main" id="{A81A0503-E1C4-4215-A82A-F8C5EF928795}"/>
              </a:ext>
            </a:extLst>
          </p:cNvPr>
          <p:cNvSpPr>
            <a:spLocks noChangeArrowheads="1"/>
          </p:cNvSpPr>
          <p:nvPr/>
        </p:nvSpPr>
        <p:spPr bwMode="auto">
          <a:xfrm>
            <a:off x="6877050" y="4724400"/>
            <a:ext cx="1152525" cy="5762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4</a:t>
            </a:r>
          </a:p>
        </p:txBody>
      </p:sp>
      <p:grpSp>
        <p:nvGrpSpPr>
          <p:cNvPr id="95240" name="Group 13">
            <a:extLst>
              <a:ext uri="{FF2B5EF4-FFF2-40B4-BE49-F238E27FC236}">
                <a16:creationId xmlns:a16="http://schemas.microsoft.com/office/drawing/2014/main" id="{5771E015-0BDB-4C73-AB30-5EB2CCE97248}"/>
              </a:ext>
            </a:extLst>
          </p:cNvPr>
          <p:cNvGrpSpPr>
            <a:grpSpLocks/>
          </p:cNvGrpSpPr>
          <p:nvPr/>
        </p:nvGrpSpPr>
        <p:grpSpPr bwMode="auto">
          <a:xfrm>
            <a:off x="6588125" y="1484313"/>
            <a:ext cx="2303463" cy="3241675"/>
            <a:chOff x="4014" y="935"/>
            <a:chExt cx="1451" cy="2042"/>
          </a:xfrm>
        </p:grpSpPr>
        <p:sp>
          <p:nvSpPr>
            <p:cNvPr id="95250" name="Rectangle 14">
              <a:extLst>
                <a:ext uri="{FF2B5EF4-FFF2-40B4-BE49-F238E27FC236}">
                  <a16:creationId xmlns:a16="http://schemas.microsoft.com/office/drawing/2014/main" id="{56A48514-1062-4CBE-A63E-12DE20703018}"/>
                </a:ext>
              </a:extLst>
            </p:cNvPr>
            <p:cNvSpPr>
              <a:spLocks noChangeArrowheads="1"/>
            </p:cNvSpPr>
            <p:nvPr/>
          </p:nvSpPr>
          <p:spPr bwMode="auto">
            <a:xfrm>
              <a:off x="4195" y="1888"/>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1</a:t>
              </a:r>
            </a:p>
          </p:txBody>
        </p:sp>
        <p:sp>
          <p:nvSpPr>
            <p:cNvPr id="95251" name="Rectangle 15">
              <a:extLst>
                <a:ext uri="{FF2B5EF4-FFF2-40B4-BE49-F238E27FC236}">
                  <a16:creationId xmlns:a16="http://schemas.microsoft.com/office/drawing/2014/main" id="{2637946A-E208-4C9E-A4E9-B4ADEFC063C7}"/>
                </a:ext>
              </a:extLst>
            </p:cNvPr>
            <p:cNvSpPr>
              <a:spLocks noChangeArrowheads="1"/>
            </p:cNvSpPr>
            <p:nvPr/>
          </p:nvSpPr>
          <p:spPr bwMode="auto">
            <a:xfrm>
              <a:off x="4195" y="2251"/>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2</a:t>
              </a:r>
            </a:p>
          </p:txBody>
        </p:sp>
        <p:sp>
          <p:nvSpPr>
            <p:cNvPr id="95252" name="Rectangle 16">
              <a:extLst>
                <a:ext uri="{FF2B5EF4-FFF2-40B4-BE49-F238E27FC236}">
                  <a16:creationId xmlns:a16="http://schemas.microsoft.com/office/drawing/2014/main" id="{F249A624-526D-401B-A0FC-5830A1854600}"/>
                </a:ext>
              </a:extLst>
            </p:cNvPr>
            <p:cNvSpPr>
              <a:spLocks noChangeArrowheads="1"/>
            </p:cNvSpPr>
            <p:nvPr/>
          </p:nvSpPr>
          <p:spPr bwMode="auto">
            <a:xfrm>
              <a:off x="4195" y="2614"/>
              <a:ext cx="726" cy="3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3</a:t>
              </a:r>
            </a:p>
          </p:txBody>
        </p:sp>
        <p:sp>
          <p:nvSpPr>
            <p:cNvPr id="95253" name="Text Box 17">
              <a:extLst>
                <a:ext uri="{FF2B5EF4-FFF2-40B4-BE49-F238E27FC236}">
                  <a16:creationId xmlns:a16="http://schemas.microsoft.com/office/drawing/2014/main" id="{CCE8C616-9801-40D1-8731-18190EA77B3F}"/>
                </a:ext>
              </a:extLst>
            </p:cNvPr>
            <p:cNvSpPr txBox="1">
              <a:spLocks noChangeArrowheads="1"/>
            </p:cNvSpPr>
            <p:nvPr/>
          </p:nvSpPr>
          <p:spPr bwMode="auto">
            <a:xfrm>
              <a:off x="4014" y="935"/>
              <a:ext cx="145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堆内存</a:t>
              </a:r>
            </a:p>
            <a:p>
              <a:pPr eaLnBrk="1" hangingPunct="1">
                <a:spcBef>
                  <a:spcPct val="50000"/>
                </a:spcBef>
                <a:buFontTx/>
                <a:buNone/>
              </a:pPr>
              <a:r>
                <a:rPr lang="en-US" altLang="zh-CN" sz="2400"/>
                <a:t>new int [ 5]</a:t>
              </a:r>
            </a:p>
          </p:txBody>
        </p:sp>
      </p:grpSp>
      <p:grpSp>
        <p:nvGrpSpPr>
          <p:cNvPr id="95241" name="Group 21">
            <a:extLst>
              <a:ext uri="{FF2B5EF4-FFF2-40B4-BE49-F238E27FC236}">
                <a16:creationId xmlns:a16="http://schemas.microsoft.com/office/drawing/2014/main" id="{91E8D228-3E15-4F71-A94C-B63B45FD3D9C}"/>
              </a:ext>
            </a:extLst>
          </p:cNvPr>
          <p:cNvGrpSpPr>
            <a:grpSpLocks/>
          </p:cNvGrpSpPr>
          <p:nvPr/>
        </p:nvGrpSpPr>
        <p:grpSpPr bwMode="auto">
          <a:xfrm>
            <a:off x="1835150" y="2708275"/>
            <a:ext cx="4249738" cy="4149725"/>
            <a:chOff x="1156" y="1706"/>
            <a:chExt cx="2677" cy="2614"/>
          </a:xfrm>
        </p:grpSpPr>
        <p:sp>
          <p:nvSpPr>
            <p:cNvPr id="95244" name="Line 6">
              <a:extLst>
                <a:ext uri="{FF2B5EF4-FFF2-40B4-BE49-F238E27FC236}">
                  <a16:creationId xmlns:a16="http://schemas.microsoft.com/office/drawing/2014/main" id="{6BCBDBF2-48E7-4C15-A190-3764A734546F}"/>
                </a:ext>
              </a:extLst>
            </p:cNvPr>
            <p:cNvSpPr>
              <a:spLocks noChangeShapeType="1"/>
            </p:cNvSpPr>
            <p:nvPr/>
          </p:nvSpPr>
          <p:spPr bwMode="auto">
            <a:xfrm>
              <a:off x="1973" y="2614"/>
              <a:ext cx="0" cy="17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5" name="Line 7">
              <a:extLst>
                <a:ext uri="{FF2B5EF4-FFF2-40B4-BE49-F238E27FC236}">
                  <a16:creationId xmlns:a16="http://schemas.microsoft.com/office/drawing/2014/main" id="{EA175DAF-88AC-4952-B0DE-563A37DC7DE0}"/>
                </a:ext>
              </a:extLst>
            </p:cNvPr>
            <p:cNvSpPr>
              <a:spLocks noChangeShapeType="1"/>
            </p:cNvSpPr>
            <p:nvPr/>
          </p:nvSpPr>
          <p:spPr bwMode="auto">
            <a:xfrm flipV="1">
              <a:off x="2835" y="2614"/>
              <a:ext cx="0" cy="170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6" name="Rectangle 8">
              <a:extLst>
                <a:ext uri="{FF2B5EF4-FFF2-40B4-BE49-F238E27FC236}">
                  <a16:creationId xmlns:a16="http://schemas.microsoft.com/office/drawing/2014/main" id="{75DD7F13-2911-49BF-970B-993776E4C207}"/>
                </a:ext>
              </a:extLst>
            </p:cNvPr>
            <p:cNvSpPr>
              <a:spLocks noChangeArrowheads="1"/>
            </p:cNvSpPr>
            <p:nvPr/>
          </p:nvSpPr>
          <p:spPr bwMode="auto">
            <a:xfrm>
              <a:off x="1973" y="3929"/>
              <a:ext cx="862" cy="3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0x3000</a:t>
              </a:r>
            </a:p>
          </p:txBody>
        </p:sp>
        <p:sp>
          <p:nvSpPr>
            <p:cNvPr id="95247" name="Line 9">
              <a:extLst>
                <a:ext uri="{FF2B5EF4-FFF2-40B4-BE49-F238E27FC236}">
                  <a16:creationId xmlns:a16="http://schemas.microsoft.com/office/drawing/2014/main" id="{A2449FE9-5A99-4B77-9815-6740D868169F}"/>
                </a:ext>
              </a:extLst>
            </p:cNvPr>
            <p:cNvSpPr>
              <a:spLocks noChangeShapeType="1"/>
            </p:cNvSpPr>
            <p:nvPr/>
          </p:nvSpPr>
          <p:spPr bwMode="auto">
            <a:xfrm>
              <a:off x="2381" y="2160"/>
              <a:ext cx="0" cy="176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8" name="Line 10">
              <a:extLst>
                <a:ext uri="{FF2B5EF4-FFF2-40B4-BE49-F238E27FC236}">
                  <a16:creationId xmlns:a16="http://schemas.microsoft.com/office/drawing/2014/main" id="{8AFC782A-6321-419E-AC4E-CDDAC8108160}"/>
                </a:ext>
              </a:extLst>
            </p:cNvPr>
            <p:cNvSpPr>
              <a:spLocks noChangeShapeType="1"/>
            </p:cNvSpPr>
            <p:nvPr/>
          </p:nvSpPr>
          <p:spPr bwMode="auto">
            <a:xfrm flipV="1">
              <a:off x="2381" y="1706"/>
              <a:ext cx="1452" cy="499"/>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249" name="Text Box 18">
              <a:extLst>
                <a:ext uri="{FF2B5EF4-FFF2-40B4-BE49-F238E27FC236}">
                  <a16:creationId xmlns:a16="http://schemas.microsoft.com/office/drawing/2014/main" id="{7E8E89D7-EC10-4DF0-A951-2D035294A57A}"/>
                </a:ext>
              </a:extLst>
            </p:cNvPr>
            <p:cNvSpPr txBox="1">
              <a:spLocks noChangeArrowheads="1"/>
            </p:cNvSpPr>
            <p:nvPr/>
          </p:nvSpPr>
          <p:spPr bwMode="auto">
            <a:xfrm>
              <a:off x="1156" y="2795"/>
              <a:ext cx="68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栈内存</a:t>
              </a:r>
            </a:p>
          </p:txBody>
        </p:sp>
      </p:grpSp>
      <p:sp>
        <p:nvSpPr>
          <p:cNvPr id="95242" name="Text Box 19">
            <a:extLst>
              <a:ext uri="{FF2B5EF4-FFF2-40B4-BE49-F238E27FC236}">
                <a16:creationId xmlns:a16="http://schemas.microsoft.com/office/drawing/2014/main" id="{C1C1175A-B52F-4EE8-BF5B-0EB382DBC3B5}"/>
              </a:ext>
            </a:extLst>
          </p:cNvPr>
          <p:cNvSpPr txBox="1">
            <a:spLocks noChangeArrowheads="1"/>
          </p:cNvSpPr>
          <p:nvPr/>
        </p:nvSpPr>
        <p:spPr bwMode="auto">
          <a:xfrm>
            <a:off x="5940425" y="2492375"/>
            <a:ext cx="1079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t>0x3000</a:t>
            </a:r>
          </a:p>
        </p:txBody>
      </p:sp>
      <p:sp>
        <p:nvSpPr>
          <p:cNvPr id="95243" name="Text Box 20">
            <a:extLst>
              <a:ext uri="{FF2B5EF4-FFF2-40B4-BE49-F238E27FC236}">
                <a16:creationId xmlns:a16="http://schemas.microsoft.com/office/drawing/2014/main" id="{91199BD8-1DDD-42C2-8791-798E99D75737}"/>
              </a:ext>
            </a:extLst>
          </p:cNvPr>
          <p:cNvSpPr txBox="1">
            <a:spLocks noChangeArrowheads="1"/>
          </p:cNvSpPr>
          <p:nvPr/>
        </p:nvSpPr>
        <p:spPr bwMode="auto">
          <a:xfrm>
            <a:off x="5940425" y="2781300"/>
            <a:ext cx="9366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1800"/>
              <a:t>对象首地址</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1458" name="Group 2">
            <a:extLst>
              <a:ext uri="{FF2B5EF4-FFF2-40B4-BE49-F238E27FC236}">
                <a16:creationId xmlns:a16="http://schemas.microsoft.com/office/drawing/2014/main" id="{C788FC9C-7BCA-41AC-A870-980DBCB88376}"/>
              </a:ext>
            </a:extLst>
          </p:cNvPr>
          <p:cNvGrpSpPr>
            <a:grpSpLocks noChangeAspect="1"/>
          </p:cNvGrpSpPr>
          <p:nvPr/>
        </p:nvGrpSpPr>
        <p:grpSpPr bwMode="auto">
          <a:xfrm>
            <a:off x="755650" y="873125"/>
            <a:ext cx="7632700" cy="5111750"/>
            <a:chOff x="2220" y="1518"/>
            <a:chExt cx="8340" cy="3900"/>
          </a:xfrm>
        </p:grpSpPr>
        <p:sp>
          <p:nvSpPr>
            <p:cNvPr id="13315" name="AutoShape 3" descr="白色大理石">
              <a:extLst>
                <a:ext uri="{FF2B5EF4-FFF2-40B4-BE49-F238E27FC236}">
                  <a16:creationId xmlns:a16="http://schemas.microsoft.com/office/drawing/2014/main" id="{A9481433-67DA-49CC-999B-EF468EDF80F7}"/>
                </a:ext>
              </a:extLst>
            </p:cNvPr>
            <p:cNvSpPr>
              <a:spLocks noChangeAspect="1" noChangeArrowheads="1"/>
            </p:cNvSpPr>
            <p:nvPr/>
          </p:nvSpPr>
          <p:spPr bwMode="auto">
            <a:xfrm>
              <a:off x="2220" y="1518"/>
              <a:ext cx="8340" cy="3900"/>
            </a:xfrm>
            <a:prstGeom prst="rect">
              <a:avLst/>
            </a:prstGeom>
            <a:blipFill dpi="0" rotWithShape="1">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13316" name="AutoShape 4">
              <a:extLst>
                <a:ext uri="{FF2B5EF4-FFF2-40B4-BE49-F238E27FC236}">
                  <a16:creationId xmlns:a16="http://schemas.microsoft.com/office/drawing/2014/main" id="{8B413ACC-5522-4439-B648-A2E5930744FE}"/>
                </a:ext>
              </a:extLst>
            </p:cNvPr>
            <p:cNvSpPr>
              <a:spLocks noChangeArrowheads="1"/>
            </p:cNvSpPr>
            <p:nvPr/>
          </p:nvSpPr>
          <p:spPr bwMode="auto">
            <a:xfrm>
              <a:off x="2400" y="1674"/>
              <a:ext cx="5940" cy="3588"/>
            </a:xfrm>
            <a:prstGeom prst="triangle">
              <a:avLst>
                <a:gd name="adj" fmla="val 50000"/>
              </a:avLst>
            </a:prstGeom>
            <a:gradFill rotWithShape="1">
              <a:gsLst>
                <a:gs pos="0">
                  <a:srgbClr val="FFFFFF"/>
                </a:gs>
                <a:gs pos="100000">
                  <a:srgbClr val="C0C0C0"/>
                </a:gs>
              </a:gsLst>
              <a:lin ang="5400000" scaled="1"/>
            </a:gradFill>
            <a:ln w="57150" cmpd="thinThick"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900">
                <a:solidFill>
                  <a:srgbClr val="008000"/>
                </a:solidFill>
                <a:latin typeface="Lucida Console" panose="020B0609040504020204" pitchFamily="49" charset="0"/>
              </a:endParaRPr>
            </a:p>
          </p:txBody>
        </p:sp>
        <p:sp>
          <p:nvSpPr>
            <p:cNvPr id="13317" name="Text Box 5">
              <a:extLst>
                <a:ext uri="{FF2B5EF4-FFF2-40B4-BE49-F238E27FC236}">
                  <a16:creationId xmlns:a16="http://schemas.microsoft.com/office/drawing/2014/main" id="{4FD39475-92FF-4EE1-9099-CD9C8BE26A8F}"/>
                </a:ext>
              </a:extLst>
            </p:cNvPr>
            <p:cNvSpPr txBox="1">
              <a:spLocks noChangeArrowheads="1"/>
            </p:cNvSpPr>
            <p:nvPr/>
          </p:nvSpPr>
          <p:spPr bwMode="auto">
            <a:xfrm>
              <a:off x="4380" y="3858"/>
              <a:ext cx="21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整数、字符、布尔、实数</a:t>
              </a:r>
              <a:endParaRPr lang="zh-CN" altLang="en-US" sz="2800" b="0">
                <a:latin typeface="Verdana" panose="020B0604030504040204" pitchFamily="34" charset="0"/>
              </a:endParaRPr>
            </a:p>
          </p:txBody>
        </p:sp>
        <p:sp>
          <p:nvSpPr>
            <p:cNvPr id="13318" name="Text Box 6">
              <a:extLst>
                <a:ext uri="{FF2B5EF4-FFF2-40B4-BE49-F238E27FC236}">
                  <a16:creationId xmlns:a16="http://schemas.microsoft.com/office/drawing/2014/main" id="{F603371A-B167-4769-B8A5-F97BCEEE0BF9}"/>
                </a:ext>
              </a:extLst>
            </p:cNvPr>
            <p:cNvSpPr txBox="1">
              <a:spLocks noChangeArrowheads="1"/>
            </p:cNvSpPr>
            <p:nvPr/>
          </p:nvSpPr>
          <p:spPr bwMode="auto">
            <a:xfrm>
              <a:off x="4920" y="2610"/>
              <a:ext cx="90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类、接口</a:t>
              </a:r>
              <a:endParaRPr lang="zh-CN" altLang="en-US" sz="2800" b="0">
                <a:latin typeface="Verdana" panose="020B0604030504040204" pitchFamily="34" charset="0"/>
              </a:endParaRPr>
            </a:p>
          </p:txBody>
        </p:sp>
        <p:sp>
          <p:nvSpPr>
            <p:cNvPr id="13319" name="Text Box 7">
              <a:extLst>
                <a:ext uri="{FF2B5EF4-FFF2-40B4-BE49-F238E27FC236}">
                  <a16:creationId xmlns:a16="http://schemas.microsoft.com/office/drawing/2014/main" id="{0C12E2EC-7D46-43EA-A080-63107F09849F}"/>
                </a:ext>
              </a:extLst>
            </p:cNvPr>
            <p:cNvSpPr txBox="1">
              <a:spLocks noChangeArrowheads="1"/>
            </p:cNvSpPr>
            <p:nvPr/>
          </p:nvSpPr>
          <p:spPr bwMode="auto">
            <a:xfrm>
              <a:off x="4920" y="4638"/>
              <a:ext cx="126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字、字节、位</a:t>
              </a:r>
              <a:endParaRPr lang="zh-CN" altLang="en-US" sz="2800" b="0">
                <a:latin typeface="Verdana" panose="020B0604030504040204" pitchFamily="34" charset="0"/>
              </a:endParaRPr>
            </a:p>
          </p:txBody>
        </p:sp>
        <p:sp>
          <p:nvSpPr>
            <p:cNvPr id="13320" name="Text Box 8">
              <a:extLst>
                <a:ext uri="{FF2B5EF4-FFF2-40B4-BE49-F238E27FC236}">
                  <a16:creationId xmlns:a16="http://schemas.microsoft.com/office/drawing/2014/main" id="{88BCEAB6-62CD-4021-BC0E-7BB1D71A8023}"/>
                </a:ext>
              </a:extLst>
            </p:cNvPr>
            <p:cNvSpPr txBox="1">
              <a:spLocks noChangeArrowheads="1"/>
            </p:cNvSpPr>
            <p:nvPr/>
          </p:nvSpPr>
          <p:spPr bwMode="auto">
            <a:xfrm>
              <a:off x="4560" y="3078"/>
              <a:ext cx="1620"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400" b="0">
                  <a:latin typeface="Times New Roman" panose="02020603050405020304" pitchFamily="18" charset="0"/>
                </a:rPr>
                <a:t>字符串、集合、数组</a:t>
              </a:r>
              <a:endParaRPr lang="zh-CN" altLang="en-US" sz="2800" b="0">
                <a:latin typeface="Verdana" panose="020B0604030504040204" pitchFamily="34" charset="0"/>
              </a:endParaRPr>
            </a:p>
          </p:txBody>
        </p:sp>
        <p:sp>
          <p:nvSpPr>
            <p:cNvPr id="13321" name="Line 9">
              <a:extLst>
                <a:ext uri="{FF2B5EF4-FFF2-40B4-BE49-F238E27FC236}">
                  <a16:creationId xmlns:a16="http://schemas.microsoft.com/office/drawing/2014/main" id="{629FA551-610F-463A-A127-A34BBD4C8EAF}"/>
                </a:ext>
              </a:extLst>
            </p:cNvPr>
            <p:cNvSpPr>
              <a:spLocks noChangeShapeType="1"/>
            </p:cNvSpPr>
            <p:nvPr/>
          </p:nvSpPr>
          <p:spPr bwMode="auto">
            <a:xfrm>
              <a:off x="3840" y="3546"/>
              <a:ext cx="3060"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22" name="Line 10">
              <a:extLst>
                <a:ext uri="{FF2B5EF4-FFF2-40B4-BE49-F238E27FC236}">
                  <a16:creationId xmlns:a16="http://schemas.microsoft.com/office/drawing/2014/main" id="{64C55937-9580-4B28-8C3F-C3BE349954C9}"/>
                </a:ext>
              </a:extLst>
            </p:cNvPr>
            <p:cNvSpPr>
              <a:spLocks noChangeShapeType="1"/>
            </p:cNvSpPr>
            <p:nvPr/>
          </p:nvSpPr>
          <p:spPr bwMode="auto">
            <a:xfrm>
              <a:off x="3120" y="4482"/>
              <a:ext cx="4500" cy="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323" name="AutoShape 11">
              <a:extLst>
                <a:ext uri="{FF2B5EF4-FFF2-40B4-BE49-F238E27FC236}">
                  <a16:creationId xmlns:a16="http://schemas.microsoft.com/office/drawing/2014/main" id="{1B2E95E7-F2D2-4705-B3AB-5F5924A4E68C}"/>
                </a:ext>
              </a:extLst>
            </p:cNvPr>
            <p:cNvSpPr>
              <a:spLocks/>
            </p:cNvSpPr>
            <p:nvPr/>
          </p:nvSpPr>
          <p:spPr bwMode="auto">
            <a:xfrm>
              <a:off x="8340" y="3078"/>
              <a:ext cx="2040" cy="492"/>
            </a:xfrm>
            <a:prstGeom prst="borderCallout1">
              <a:avLst>
                <a:gd name="adj1" fmla="val 36583"/>
                <a:gd name="adj2" fmla="val -5884"/>
                <a:gd name="adj3" fmla="val 210977"/>
                <a:gd name="adj4" fmla="val -68384"/>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基本数据类型</a:t>
              </a:r>
              <a:endParaRPr lang="zh-CN" altLang="en-US" sz="3600" b="0">
                <a:latin typeface="Verdana" panose="020B0604030504040204" pitchFamily="34" charset="0"/>
              </a:endParaRPr>
            </a:p>
          </p:txBody>
        </p:sp>
        <p:sp>
          <p:nvSpPr>
            <p:cNvPr id="13324" name="AutoShape 12">
              <a:extLst>
                <a:ext uri="{FF2B5EF4-FFF2-40B4-BE49-F238E27FC236}">
                  <a16:creationId xmlns:a16="http://schemas.microsoft.com/office/drawing/2014/main" id="{254B347D-31D2-4D81-B865-046C7DD3A37D}"/>
                </a:ext>
              </a:extLst>
            </p:cNvPr>
            <p:cNvSpPr>
              <a:spLocks/>
            </p:cNvSpPr>
            <p:nvPr/>
          </p:nvSpPr>
          <p:spPr bwMode="auto">
            <a:xfrm>
              <a:off x="8340" y="4014"/>
              <a:ext cx="2040" cy="492"/>
            </a:xfrm>
            <a:prstGeom prst="borderCallout1">
              <a:avLst>
                <a:gd name="adj1" fmla="val 36583"/>
                <a:gd name="adj2" fmla="val -5884"/>
                <a:gd name="adj3" fmla="val 182315"/>
                <a:gd name="adj4" fmla="val -41912"/>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机器内部表示</a:t>
              </a:r>
              <a:endParaRPr lang="zh-CN" altLang="en-US" sz="3600" b="0">
                <a:latin typeface="Verdana" panose="020B0604030504040204" pitchFamily="34" charset="0"/>
              </a:endParaRPr>
            </a:p>
          </p:txBody>
        </p:sp>
        <p:sp>
          <p:nvSpPr>
            <p:cNvPr id="13325" name="AutoShape 13">
              <a:extLst>
                <a:ext uri="{FF2B5EF4-FFF2-40B4-BE49-F238E27FC236}">
                  <a16:creationId xmlns:a16="http://schemas.microsoft.com/office/drawing/2014/main" id="{38CDF83C-F67F-433C-9322-F255CC588DA0}"/>
                </a:ext>
              </a:extLst>
            </p:cNvPr>
            <p:cNvSpPr>
              <a:spLocks/>
            </p:cNvSpPr>
            <p:nvPr/>
          </p:nvSpPr>
          <p:spPr bwMode="auto">
            <a:xfrm>
              <a:off x="8340" y="2142"/>
              <a:ext cx="2040" cy="492"/>
            </a:xfrm>
            <a:prstGeom prst="borderCallout1">
              <a:avLst>
                <a:gd name="adj1" fmla="val 36583"/>
                <a:gd name="adj2" fmla="val -5884"/>
                <a:gd name="adj3" fmla="val 232315"/>
                <a:gd name="adj4" fmla="val -102204"/>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0">
                  <a:latin typeface="Times New Roman" panose="02020603050405020304" pitchFamily="18" charset="0"/>
                </a:rPr>
                <a:t>对象数据类型</a:t>
              </a:r>
              <a:endParaRPr lang="zh-CN" altLang="en-US" sz="3600" b="0">
                <a:latin typeface="Verdana" panose="020B0604030504040204" pitchFamily="34" charset="0"/>
              </a:endParaRPr>
            </a:p>
          </p:txBody>
        </p:sp>
        <p:sp>
          <p:nvSpPr>
            <p:cNvPr id="13326" name="AutoShape 14">
              <a:extLst>
                <a:ext uri="{FF2B5EF4-FFF2-40B4-BE49-F238E27FC236}">
                  <a16:creationId xmlns:a16="http://schemas.microsoft.com/office/drawing/2014/main" id="{50AE053C-BE3F-45B7-B165-65CC35702DDD}"/>
                </a:ext>
              </a:extLst>
            </p:cNvPr>
            <p:cNvSpPr>
              <a:spLocks noChangeArrowheads="1"/>
            </p:cNvSpPr>
            <p:nvPr/>
          </p:nvSpPr>
          <p:spPr bwMode="auto">
            <a:xfrm rot="-5400000">
              <a:off x="1752" y="2142"/>
              <a:ext cx="2340" cy="140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8 w 21600"/>
                <a:gd name="T13" fmla="*/ 5400 h 21600"/>
                <a:gd name="T14" fmla="*/ 18905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31458"/>
                                        </p:tgtEl>
                                        <p:attrNameLst>
                                          <p:attrName>style.visibility</p:attrName>
                                        </p:attrNameLst>
                                      </p:cBhvr>
                                      <p:to>
                                        <p:strVal val="visible"/>
                                      </p:to>
                                    </p:set>
                                    <p:animEffect transition="in" filter="fade">
                                      <p:cBhvr>
                                        <p:cTn id="7" dur="2000"/>
                                        <p:tgtEl>
                                          <p:spTgt spid="531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BEBB2D7-231E-4B89-968E-F5E49B1E7D33}"/>
              </a:ext>
            </a:extLst>
          </p:cNvPr>
          <p:cNvSpPr>
            <a:spLocks noGrp="1" noChangeArrowheads="1"/>
          </p:cNvSpPr>
          <p:nvPr>
            <p:ph type="body" sz="half" idx="1"/>
          </p:nvPr>
        </p:nvSpPr>
        <p:spPr>
          <a:xfrm>
            <a:off x="0" y="0"/>
            <a:ext cx="6156325" cy="4525963"/>
          </a:xfrm>
        </p:spPr>
        <p:txBody>
          <a:bodyPr/>
          <a:lstStyle/>
          <a:p>
            <a:pPr eaLnBrk="1" hangingPunct="1">
              <a:lnSpc>
                <a:spcPct val="80000"/>
              </a:lnSpc>
              <a:buFontTx/>
              <a:buNone/>
            </a:pPr>
            <a:endParaRPr lang="en-US" altLang="zh-CN" sz="1500">
              <a:solidFill>
                <a:srgbClr val="FF0066"/>
              </a:solidFill>
            </a:endParaRPr>
          </a:p>
          <a:p>
            <a:pPr eaLnBrk="1" hangingPunct="1">
              <a:lnSpc>
                <a:spcPct val="80000"/>
              </a:lnSpc>
              <a:buFontTx/>
              <a:buNone/>
            </a:pPr>
            <a:r>
              <a:rPr lang="en-US" altLang="zh-CN" sz="2800" b="1">
                <a:solidFill>
                  <a:srgbClr val="FF0066"/>
                </a:solidFill>
              </a:rPr>
              <a:t>4</a:t>
            </a:r>
            <a:r>
              <a:rPr lang="zh-CN" altLang="en-US" sz="2800" b="1">
                <a:solidFill>
                  <a:srgbClr val="FF0066"/>
                </a:solidFill>
              </a:rPr>
              <a:t>：一维数组举例：</a:t>
            </a:r>
            <a:r>
              <a:rPr lang="zh-CN" altLang="en-US" sz="2400" b="1">
                <a:solidFill>
                  <a:srgbClr val="FF0066"/>
                </a:solidFill>
              </a:rPr>
              <a:t>元素为引用数据类型</a:t>
            </a:r>
            <a:endParaRPr lang="en-US" altLang="zh-CN" sz="2400" b="1">
              <a:solidFill>
                <a:srgbClr val="FF0066"/>
              </a:solidFill>
            </a:endParaRPr>
          </a:p>
          <a:p>
            <a:pPr eaLnBrk="1" hangingPunct="1">
              <a:lnSpc>
                <a:spcPct val="80000"/>
              </a:lnSpc>
              <a:buFontTx/>
              <a:buNone/>
            </a:pPr>
            <a:endParaRPr lang="zh-CN" altLang="en-US" sz="800">
              <a:solidFill>
                <a:srgbClr val="FF0066"/>
              </a:solidFill>
            </a:endParaRPr>
          </a:p>
          <a:p>
            <a:pPr eaLnBrk="1" hangingPunct="1">
              <a:lnSpc>
                <a:spcPct val="80000"/>
              </a:lnSpc>
              <a:buFontTx/>
              <a:buNone/>
            </a:pPr>
            <a:r>
              <a:rPr lang="en-US" altLang="zh-CN" sz="2200" b="1"/>
              <a:t>public class Test{</a:t>
            </a:r>
          </a:p>
          <a:p>
            <a:pPr eaLnBrk="1" hangingPunct="1">
              <a:lnSpc>
                <a:spcPct val="80000"/>
              </a:lnSpc>
              <a:buFontTx/>
              <a:buNone/>
            </a:pPr>
            <a:r>
              <a:rPr lang="en-US" altLang="zh-CN" sz="2200" b="1"/>
              <a:t>	public static void main(String args[ ]) {</a:t>
            </a:r>
          </a:p>
          <a:p>
            <a:pPr eaLnBrk="1" hangingPunct="1">
              <a:lnSpc>
                <a:spcPct val="80000"/>
              </a:lnSpc>
              <a:buFontTx/>
              <a:buNone/>
            </a:pPr>
            <a:r>
              <a:rPr lang="en-US" altLang="zh-CN" sz="2200" b="1"/>
              <a:t>	     MyDate[ ] days = new MyDate[3];</a:t>
            </a:r>
          </a:p>
          <a:p>
            <a:pPr eaLnBrk="1" hangingPunct="1">
              <a:lnSpc>
                <a:spcPct val="80000"/>
              </a:lnSpc>
              <a:buFontTx/>
              <a:buNone/>
            </a:pPr>
            <a:r>
              <a:rPr lang="en-US" altLang="zh-CN" sz="2200" b="1"/>
              <a:t>		for(int i=0; i&lt;3; i++) </a:t>
            </a:r>
          </a:p>
          <a:p>
            <a:pPr eaLnBrk="1" hangingPunct="1">
              <a:lnSpc>
                <a:spcPct val="80000"/>
              </a:lnSpc>
              <a:buFontTx/>
              <a:buNone/>
            </a:pPr>
            <a:r>
              <a:rPr lang="en-US" altLang="zh-CN" sz="2200" b="1"/>
              <a:t>		{days[i] = new MyDate(2008,10,i+1);}</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a:p>
            <a:pPr eaLnBrk="1" hangingPunct="1">
              <a:lnSpc>
                <a:spcPct val="80000"/>
              </a:lnSpc>
              <a:buFontTx/>
              <a:buNone/>
            </a:pPr>
            <a:endParaRPr lang="en-US" altLang="zh-CN" sz="2200" b="1"/>
          </a:p>
          <a:p>
            <a:pPr eaLnBrk="1" hangingPunct="1">
              <a:lnSpc>
                <a:spcPct val="80000"/>
              </a:lnSpc>
              <a:buFontTx/>
              <a:buNone/>
            </a:pPr>
            <a:r>
              <a:rPr lang="en-US" altLang="zh-CN" sz="2200" b="1"/>
              <a:t>class MyDate {</a:t>
            </a:r>
          </a:p>
          <a:p>
            <a:pPr eaLnBrk="1" hangingPunct="1">
              <a:lnSpc>
                <a:spcPct val="80000"/>
              </a:lnSpc>
              <a:buFontTx/>
              <a:buNone/>
            </a:pPr>
            <a:r>
              <a:rPr lang="en-US" altLang="zh-CN" sz="2200" b="1"/>
              <a:t>	int year; int month; int day;</a:t>
            </a:r>
          </a:p>
          <a:p>
            <a:pPr eaLnBrk="1" hangingPunct="1">
              <a:lnSpc>
                <a:spcPct val="80000"/>
              </a:lnSpc>
              <a:buFontTx/>
              <a:buNone/>
            </a:pPr>
            <a:r>
              <a:rPr lang="en-US" altLang="zh-CN" sz="2200" b="1"/>
              <a:t>	MyDate(int y,int m, int d) {</a:t>
            </a:r>
          </a:p>
          <a:p>
            <a:pPr eaLnBrk="1" hangingPunct="1">
              <a:lnSpc>
                <a:spcPct val="80000"/>
              </a:lnSpc>
              <a:buFontTx/>
              <a:buNone/>
            </a:pPr>
            <a:r>
              <a:rPr lang="en-US" altLang="zh-CN" sz="2200" b="1"/>
              <a:t>		year = y; month = m; day = d;</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a:p>
            <a:pPr eaLnBrk="1" hangingPunct="1">
              <a:lnSpc>
                <a:spcPct val="80000"/>
              </a:lnSpc>
              <a:buFontTx/>
              <a:buNone/>
            </a:pPr>
            <a:endParaRPr lang="en-US" altLang="zh-CN" sz="2200" b="1"/>
          </a:p>
        </p:txBody>
      </p:sp>
      <p:sp>
        <p:nvSpPr>
          <p:cNvPr id="97283" name="Line 3">
            <a:extLst>
              <a:ext uri="{FF2B5EF4-FFF2-40B4-BE49-F238E27FC236}">
                <a16:creationId xmlns:a16="http://schemas.microsoft.com/office/drawing/2014/main" id="{AB9497EA-4D6F-44AD-9177-09B8932DA66C}"/>
              </a:ext>
            </a:extLst>
          </p:cNvPr>
          <p:cNvSpPr>
            <a:spLocks noChangeShapeType="1"/>
          </p:cNvSpPr>
          <p:nvPr/>
        </p:nvSpPr>
        <p:spPr bwMode="auto">
          <a:xfrm>
            <a:off x="4140200" y="6858000"/>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284" name="Rectangle 4">
            <a:extLst>
              <a:ext uri="{FF2B5EF4-FFF2-40B4-BE49-F238E27FC236}">
                <a16:creationId xmlns:a16="http://schemas.microsoft.com/office/drawing/2014/main" id="{3B94AFBA-29CF-40EA-ADA6-DD442E83219B}"/>
              </a:ext>
            </a:extLst>
          </p:cNvPr>
          <p:cNvSpPr>
            <a:spLocks noChangeArrowheads="1"/>
          </p:cNvSpPr>
          <p:nvPr/>
        </p:nvSpPr>
        <p:spPr bwMode="auto">
          <a:xfrm>
            <a:off x="5938838" y="1268413"/>
            <a:ext cx="3025775" cy="5329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b="0"/>
          </a:p>
        </p:txBody>
      </p:sp>
      <p:sp>
        <p:nvSpPr>
          <p:cNvPr id="97285" name="Line 5">
            <a:extLst>
              <a:ext uri="{FF2B5EF4-FFF2-40B4-BE49-F238E27FC236}">
                <a16:creationId xmlns:a16="http://schemas.microsoft.com/office/drawing/2014/main" id="{15B61BF0-7943-4A15-A042-5A7FF92FF8A7}"/>
              </a:ext>
            </a:extLst>
          </p:cNvPr>
          <p:cNvSpPr>
            <a:spLocks noChangeShapeType="1"/>
          </p:cNvSpPr>
          <p:nvPr/>
        </p:nvSpPr>
        <p:spPr bwMode="auto">
          <a:xfrm>
            <a:off x="3132138" y="5084763"/>
            <a:ext cx="0" cy="177323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6" name="Line 6">
            <a:extLst>
              <a:ext uri="{FF2B5EF4-FFF2-40B4-BE49-F238E27FC236}">
                <a16:creationId xmlns:a16="http://schemas.microsoft.com/office/drawing/2014/main" id="{8C29D110-85B5-4CC3-8EA7-BFE5170977FF}"/>
              </a:ext>
            </a:extLst>
          </p:cNvPr>
          <p:cNvSpPr>
            <a:spLocks noChangeShapeType="1"/>
          </p:cNvSpPr>
          <p:nvPr/>
        </p:nvSpPr>
        <p:spPr bwMode="auto">
          <a:xfrm flipH="1" flipV="1">
            <a:off x="4500563" y="5157788"/>
            <a:ext cx="0" cy="17002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7" name="Rectangle 7">
            <a:extLst>
              <a:ext uri="{FF2B5EF4-FFF2-40B4-BE49-F238E27FC236}">
                <a16:creationId xmlns:a16="http://schemas.microsoft.com/office/drawing/2014/main" id="{E6269D8F-AA7F-4822-8489-B29DECD500F5}"/>
              </a:ext>
            </a:extLst>
          </p:cNvPr>
          <p:cNvSpPr>
            <a:spLocks noChangeArrowheads="1"/>
          </p:cNvSpPr>
          <p:nvPr/>
        </p:nvSpPr>
        <p:spPr bwMode="auto">
          <a:xfrm>
            <a:off x="3132138" y="6237288"/>
            <a:ext cx="1368425" cy="6207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a:t>***</a:t>
            </a:r>
          </a:p>
        </p:txBody>
      </p:sp>
      <p:sp>
        <p:nvSpPr>
          <p:cNvPr id="97288" name="Line 8">
            <a:extLst>
              <a:ext uri="{FF2B5EF4-FFF2-40B4-BE49-F238E27FC236}">
                <a16:creationId xmlns:a16="http://schemas.microsoft.com/office/drawing/2014/main" id="{3887D657-25AE-4268-A407-DE2B3A24E330}"/>
              </a:ext>
            </a:extLst>
          </p:cNvPr>
          <p:cNvSpPr>
            <a:spLocks noChangeShapeType="1"/>
          </p:cNvSpPr>
          <p:nvPr/>
        </p:nvSpPr>
        <p:spPr bwMode="auto">
          <a:xfrm>
            <a:off x="3779838" y="5084763"/>
            <a:ext cx="0" cy="1152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89" name="Line 9">
            <a:extLst>
              <a:ext uri="{FF2B5EF4-FFF2-40B4-BE49-F238E27FC236}">
                <a16:creationId xmlns:a16="http://schemas.microsoft.com/office/drawing/2014/main" id="{55691036-8DBB-426C-9838-74DD8B59D651}"/>
              </a:ext>
            </a:extLst>
          </p:cNvPr>
          <p:cNvSpPr>
            <a:spLocks noChangeShapeType="1"/>
          </p:cNvSpPr>
          <p:nvPr/>
        </p:nvSpPr>
        <p:spPr bwMode="auto">
          <a:xfrm flipV="1">
            <a:off x="3779838" y="4292600"/>
            <a:ext cx="2376487" cy="792163"/>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7290" name="Text Box 10">
            <a:extLst>
              <a:ext uri="{FF2B5EF4-FFF2-40B4-BE49-F238E27FC236}">
                <a16:creationId xmlns:a16="http://schemas.microsoft.com/office/drawing/2014/main" id="{2FEF4D65-048E-48BA-AF28-D9081A7A6C3B}"/>
              </a:ext>
            </a:extLst>
          </p:cNvPr>
          <p:cNvSpPr txBox="1">
            <a:spLocks noChangeArrowheads="1"/>
          </p:cNvSpPr>
          <p:nvPr/>
        </p:nvSpPr>
        <p:spPr bwMode="auto">
          <a:xfrm>
            <a:off x="1908175" y="6092825"/>
            <a:ext cx="1081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000"/>
              <a:t>栈内存</a:t>
            </a:r>
          </a:p>
        </p:txBody>
      </p:sp>
      <p:graphicFrame>
        <p:nvGraphicFramePr>
          <p:cNvPr id="664587" name="Group 11">
            <a:extLst>
              <a:ext uri="{FF2B5EF4-FFF2-40B4-BE49-F238E27FC236}">
                <a16:creationId xmlns:a16="http://schemas.microsoft.com/office/drawing/2014/main" id="{286B6175-23B2-496A-AC36-5EC8CF184744}"/>
              </a:ext>
            </a:extLst>
          </p:cNvPr>
          <p:cNvGraphicFramePr>
            <a:graphicFrameLocks noGrp="1"/>
          </p:cNvGraphicFramePr>
          <p:nvPr>
            <p:ph sz="quarter" idx="3"/>
          </p:nvPr>
        </p:nvGraphicFramePr>
        <p:xfrm>
          <a:off x="6084888" y="3933825"/>
          <a:ext cx="863600" cy="1554198"/>
        </p:xfrm>
        <a:graphic>
          <a:graphicData uri="http://schemas.openxmlformats.org/drawingml/2006/table">
            <a:tbl>
              <a:tblPr/>
              <a:tblGrid>
                <a:gridCol w="863600">
                  <a:extLst>
                    <a:ext uri="{9D8B030D-6E8A-4147-A177-3AD203B41FA5}">
                      <a16:colId xmlns:a16="http://schemas.microsoft.com/office/drawing/2014/main" val="20000"/>
                    </a:ext>
                  </a:extLst>
                </a:gridCol>
              </a:tblGrid>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0" i="0" u="none" strike="noStrike" cap="none" normalizeH="0" baseline="0">
                          <a:ln>
                            <a:noFill/>
                          </a:ln>
                          <a:solidFill>
                            <a:schemeClr val="tx1"/>
                          </a:solidFill>
                          <a:effectLst/>
                          <a:latin typeface="Arial" panose="020B0604020202020204" pitchFamily="34" charset="0"/>
                          <a:ea typeface="宋体" panose="02010600030101010101" pitchFamily="2" charset="-122"/>
                        </a:rPr>
                        <a:t>***</a:t>
                      </a:r>
                    </a:p>
                  </a:txBody>
                  <a:tcPr marT="45673" marB="4567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597" name="Group 21">
            <a:extLst>
              <a:ext uri="{FF2B5EF4-FFF2-40B4-BE49-F238E27FC236}">
                <a16:creationId xmlns:a16="http://schemas.microsoft.com/office/drawing/2014/main" id="{91FE9190-F484-45D5-AD8C-FD7F3382FE27}"/>
              </a:ext>
            </a:extLst>
          </p:cNvPr>
          <p:cNvGraphicFramePr>
            <a:graphicFrameLocks noGrp="1"/>
          </p:cNvGraphicFramePr>
          <p:nvPr/>
        </p:nvGraphicFramePr>
        <p:xfrm>
          <a:off x="7667625" y="5013325"/>
          <a:ext cx="720725" cy="1169988"/>
        </p:xfrm>
        <a:graphic>
          <a:graphicData uri="http://schemas.openxmlformats.org/drawingml/2006/table">
            <a:tbl>
              <a:tblPr/>
              <a:tblGrid>
                <a:gridCol w="720725">
                  <a:extLst>
                    <a:ext uri="{9D8B030D-6E8A-4147-A177-3AD203B41FA5}">
                      <a16:colId xmlns:a16="http://schemas.microsoft.com/office/drawing/2014/main" val="20000"/>
                    </a:ext>
                  </a:extLst>
                </a:gridCol>
              </a:tblGrid>
              <a:tr h="4079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607" name="Group 31">
            <a:extLst>
              <a:ext uri="{FF2B5EF4-FFF2-40B4-BE49-F238E27FC236}">
                <a16:creationId xmlns:a16="http://schemas.microsoft.com/office/drawing/2014/main" id="{BAA42533-C0D6-45F8-865B-FF969ACB483B}"/>
              </a:ext>
            </a:extLst>
          </p:cNvPr>
          <p:cNvGraphicFramePr>
            <a:graphicFrameLocks noGrp="1"/>
          </p:cNvGraphicFramePr>
          <p:nvPr/>
        </p:nvGraphicFramePr>
        <p:xfrm>
          <a:off x="7667625" y="3141663"/>
          <a:ext cx="720725" cy="1417638"/>
        </p:xfrm>
        <a:graphic>
          <a:graphicData uri="http://schemas.openxmlformats.org/drawingml/2006/table">
            <a:tbl>
              <a:tblPr/>
              <a:tblGrid>
                <a:gridCol w="720725">
                  <a:extLst>
                    <a:ext uri="{9D8B030D-6E8A-4147-A177-3AD203B41FA5}">
                      <a16:colId xmlns:a16="http://schemas.microsoft.com/office/drawing/2014/main" val="20000"/>
                    </a:ext>
                  </a:extLst>
                </a:gridCol>
              </a:tblGrid>
              <a:tr h="6556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64617" name="Group 41">
            <a:extLst>
              <a:ext uri="{FF2B5EF4-FFF2-40B4-BE49-F238E27FC236}">
                <a16:creationId xmlns:a16="http://schemas.microsoft.com/office/drawing/2014/main" id="{49358240-C4A1-4567-8C90-35E5B37BEA37}"/>
              </a:ext>
            </a:extLst>
          </p:cNvPr>
          <p:cNvGraphicFramePr>
            <a:graphicFrameLocks noGrp="1"/>
          </p:cNvGraphicFramePr>
          <p:nvPr/>
        </p:nvGraphicFramePr>
        <p:xfrm>
          <a:off x="7667625" y="1484313"/>
          <a:ext cx="720725" cy="1223963"/>
        </p:xfrm>
        <a:graphic>
          <a:graphicData uri="http://schemas.openxmlformats.org/drawingml/2006/table">
            <a:tbl>
              <a:tblPr/>
              <a:tblGrid>
                <a:gridCol w="720725">
                  <a:extLst>
                    <a:ext uri="{9D8B030D-6E8A-4147-A177-3AD203B41FA5}">
                      <a16:colId xmlns:a16="http://schemas.microsoft.com/office/drawing/2014/main" val="20000"/>
                    </a:ext>
                  </a:extLst>
                </a:gridCol>
              </a:tblGrid>
              <a:tr h="43656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2008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0"/>
                  </a:ext>
                </a:extLst>
              </a:tr>
              <a:tr h="3778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1"/>
                  </a:ext>
                </a:extLst>
              </a:tr>
              <a:tr h="40957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a:ln>
                            <a:noFill/>
                          </a:ln>
                          <a:solidFill>
                            <a:schemeClr val="tx1"/>
                          </a:solidFill>
                          <a:effectLst/>
                          <a:latin typeface="Arial" panose="020B060402020202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extLst>
                  <a:ext uri="{0D108BD9-81ED-4DB2-BD59-A6C34878D82A}">
                    <a16:rowId xmlns:a16="http://schemas.microsoft.com/office/drawing/2014/main" val="10002"/>
                  </a:ext>
                </a:extLst>
              </a:tr>
            </a:tbl>
          </a:graphicData>
        </a:graphic>
      </p:graphicFrame>
      <p:sp>
        <p:nvSpPr>
          <p:cNvPr id="97331" name="Line 51">
            <a:extLst>
              <a:ext uri="{FF2B5EF4-FFF2-40B4-BE49-F238E27FC236}">
                <a16:creationId xmlns:a16="http://schemas.microsoft.com/office/drawing/2014/main" id="{0D12D492-8E3C-4FA3-8C7D-29BCFFFC2D10}"/>
              </a:ext>
            </a:extLst>
          </p:cNvPr>
          <p:cNvSpPr>
            <a:spLocks noChangeShapeType="1"/>
          </p:cNvSpPr>
          <p:nvPr/>
        </p:nvSpPr>
        <p:spPr bwMode="auto">
          <a:xfrm flipV="1">
            <a:off x="6443663" y="2133600"/>
            <a:ext cx="0" cy="18002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2" name="Line 52">
            <a:extLst>
              <a:ext uri="{FF2B5EF4-FFF2-40B4-BE49-F238E27FC236}">
                <a16:creationId xmlns:a16="http://schemas.microsoft.com/office/drawing/2014/main" id="{4C91FB68-DC17-4AA4-91D1-EAD083E183DC}"/>
              </a:ext>
            </a:extLst>
          </p:cNvPr>
          <p:cNvSpPr>
            <a:spLocks noChangeShapeType="1"/>
          </p:cNvSpPr>
          <p:nvPr/>
        </p:nvSpPr>
        <p:spPr bwMode="auto">
          <a:xfrm flipV="1">
            <a:off x="6443663" y="1773238"/>
            <a:ext cx="1223962" cy="3603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3" name="Line 53">
            <a:extLst>
              <a:ext uri="{FF2B5EF4-FFF2-40B4-BE49-F238E27FC236}">
                <a16:creationId xmlns:a16="http://schemas.microsoft.com/office/drawing/2014/main" id="{BFA88D51-19C2-4C7F-B654-0902A464C795}"/>
              </a:ext>
            </a:extLst>
          </p:cNvPr>
          <p:cNvSpPr>
            <a:spLocks noChangeShapeType="1"/>
          </p:cNvSpPr>
          <p:nvPr/>
        </p:nvSpPr>
        <p:spPr bwMode="auto">
          <a:xfrm flipV="1">
            <a:off x="6948488" y="3573463"/>
            <a:ext cx="719137" cy="1008062"/>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4" name="Line 54">
            <a:extLst>
              <a:ext uri="{FF2B5EF4-FFF2-40B4-BE49-F238E27FC236}">
                <a16:creationId xmlns:a16="http://schemas.microsoft.com/office/drawing/2014/main" id="{E98A9930-A403-4E31-8D71-13C16BCB1FA4}"/>
              </a:ext>
            </a:extLst>
          </p:cNvPr>
          <p:cNvSpPr>
            <a:spLocks noChangeShapeType="1"/>
          </p:cNvSpPr>
          <p:nvPr/>
        </p:nvSpPr>
        <p:spPr bwMode="auto">
          <a:xfrm>
            <a:off x="6948488" y="5300663"/>
            <a:ext cx="719137"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97335" name="Text Box 55">
            <a:extLst>
              <a:ext uri="{FF2B5EF4-FFF2-40B4-BE49-F238E27FC236}">
                <a16:creationId xmlns:a16="http://schemas.microsoft.com/office/drawing/2014/main" id="{FDB211B5-8705-4CC5-9D3F-F33845F09BE9}"/>
              </a:ext>
            </a:extLst>
          </p:cNvPr>
          <p:cNvSpPr txBox="1">
            <a:spLocks noChangeArrowheads="1"/>
          </p:cNvSpPr>
          <p:nvPr/>
        </p:nvSpPr>
        <p:spPr bwMode="auto">
          <a:xfrm>
            <a:off x="6011863" y="1412875"/>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a:t>堆内存</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4">
            <a:extLst>
              <a:ext uri="{FF2B5EF4-FFF2-40B4-BE49-F238E27FC236}">
                <a16:creationId xmlns:a16="http://schemas.microsoft.com/office/drawing/2014/main" id="{827EB9A0-0A44-41E5-BAA1-53343879F60A}"/>
              </a:ext>
            </a:extLst>
          </p:cNvPr>
          <p:cNvSpPr>
            <a:spLocks noChangeArrowheads="1"/>
          </p:cNvSpPr>
          <p:nvPr/>
        </p:nvSpPr>
        <p:spPr bwMode="auto">
          <a:xfrm>
            <a:off x="0" y="551656"/>
            <a:ext cx="9290050" cy="575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dirty="0">
                <a:solidFill>
                  <a:srgbClr val="FF0066"/>
                </a:solidFill>
              </a:rPr>
              <a:t>//</a:t>
            </a:r>
            <a:r>
              <a:rPr lang="zh-CN" altLang="en-US" sz="2400" dirty="0">
                <a:solidFill>
                  <a:srgbClr val="FF0066"/>
                </a:solidFill>
              </a:rPr>
              <a:t>例子：通过命令行参数初始化数组</a:t>
            </a:r>
            <a:endParaRPr lang="en-US" altLang="zh-CN" sz="2400" dirty="0">
              <a:solidFill>
                <a:srgbClr val="FF0066"/>
              </a:solidFill>
            </a:endParaRPr>
          </a:p>
          <a:p>
            <a:pPr eaLnBrk="1" hangingPunct="1">
              <a:spcBef>
                <a:spcPct val="0"/>
              </a:spcBef>
              <a:buFontTx/>
              <a:buNone/>
            </a:pPr>
            <a:endParaRPr lang="zh-CN" altLang="en-US" sz="800" dirty="0">
              <a:solidFill>
                <a:srgbClr val="FF0066"/>
              </a:solidFill>
            </a:endParaRPr>
          </a:p>
          <a:p>
            <a:pPr eaLnBrk="1" hangingPunct="1">
              <a:spcBef>
                <a:spcPct val="0"/>
              </a:spcBef>
              <a:buFontTx/>
              <a:buNone/>
            </a:pPr>
            <a:r>
              <a:rPr lang="en-US" altLang="zh-CN" sz="2400" dirty="0">
                <a:solidFill>
                  <a:srgbClr val="6666FF"/>
                </a:solidFill>
              </a:rPr>
              <a:t>public class</a:t>
            </a:r>
            <a:r>
              <a:rPr lang="en-US" altLang="zh-CN" sz="2400" dirty="0"/>
              <a:t> InitArray3 {</a:t>
            </a:r>
          </a:p>
          <a:p>
            <a:pPr eaLnBrk="1" hangingPunct="1">
              <a:spcBef>
                <a:spcPct val="0"/>
              </a:spcBef>
              <a:buFontTx/>
              <a:buNone/>
            </a:pPr>
            <a:r>
              <a:rPr lang="en-US" altLang="zh-CN" sz="2400" dirty="0"/>
              <a:t>	</a:t>
            </a:r>
            <a:r>
              <a:rPr lang="en-US" altLang="zh-CN" sz="2400" dirty="0">
                <a:solidFill>
                  <a:srgbClr val="6666FF"/>
                </a:solidFill>
              </a:rPr>
              <a:t>public static void</a:t>
            </a:r>
            <a:r>
              <a:rPr lang="en-US" altLang="zh-CN" sz="2400" dirty="0"/>
              <a:t> main(String </a:t>
            </a:r>
            <a:r>
              <a:rPr lang="en-US" altLang="zh-CN" sz="2400" dirty="0" err="1"/>
              <a:t>args</a:t>
            </a:r>
            <a:r>
              <a:rPr lang="en-US" altLang="zh-CN" sz="2400" dirty="0"/>
              <a:t>[]) {</a:t>
            </a:r>
          </a:p>
          <a:p>
            <a:pPr eaLnBrk="1" hangingPunct="1">
              <a:spcBef>
                <a:spcPct val="0"/>
              </a:spcBef>
              <a:buFontTx/>
              <a:buNone/>
            </a:pPr>
            <a:r>
              <a:rPr lang="en-US" altLang="zh-CN" sz="2400" dirty="0"/>
              <a:t>	//check number of command-line arguments</a:t>
            </a:r>
          </a:p>
          <a:p>
            <a:pPr eaLnBrk="1" hangingPunct="1">
              <a:spcBef>
                <a:spcPct val="0"/>
              </a:spcBef>
              <a:buFontTx/>
              <a:buNone/>
            </a:pPr>
            <a:r>
              <a:rPr lang="en-US" altLang="zh-CN" sz="2400" dirty="0"/>
              <a:t>	</a:t>
            </a:r>
            <a:r>
              <a:rPr lang="en-US" altLang="zh-CN" sz="2400" dirty="0">
                <a:solidFill>
                  <a:srgbClr val="6666FF"/>
                </a:solidFill>
              </a:rPr>
              <a:t>if </a:t>
            </a:r>
            <a:r>
              <a:rPr lang="en-US" altLang="zh-CN" sz="2400" dirty="0"/>
              <a:t>(</a:t>
            </a:r>
            <a:r>
              <a:rPr lang="en-US" altLang="zh-CN" sz="2400" dirty="0" err="1"/>
              <a:t>args.length</a:t>
            </a:r>
            <a:r>
              <a:rPr lang="en-US" altLang="zh-CN" sz="2400" dirty="0"/>
              <a:t> != 3)</a:t>
            </a:r>
          </a:p>
          <a:p>
            <a:pPr eaLnBrk="1" hangingPunct="1">
              <a:spcBef>
                <a:spcPct val="0"/>
              </a:spcBef>
              <a:buFontTx/>
              <a:buNone/>
            </a:pPr>
            <a:r>
              <a:rPr lang="en-US" altLang="zh-CN" sz="2400" dirty="0"/>
              <a:t>		</a:t>
            </a:r>
            <a:r>
              <a:rPr lang="en-US" altLang="zh-CN" sz="2400" dirty="0" err="1"/>
              <a:t>System.out.println</a:t>
            </a:r>
            <a:r>
              <a:rPr lang="en-US" altLang="zh-CN" sz="2400" dirty="0"/>
              <a:t>("Error: Please re-enter the entire command, including\n"+ "an array size, initial value and increment.");</a:t>
            </a:r>
          </a:p>
          <a:p>
            <a:pPr eaLnBrk="1" hangingPunct="1">
              <a:spcBef>
                <a:spcPct val="0"/>
              </a:spcBef>
              <a:buFontTx/>
              <a:buNone/>
            </a:pPr>
            <a:r>
              <a:rPr lang="en-US" altLang="zh-CN" sz="2400" dirty="0"/>
              <a:t>	</a:t>
            </a:r>
            <a:r>
              <a:rPr lang="en-US" altLang="zh-CN" sz="2400" dirty="0">
                <a:solidFill>
                  <a:srgbClr val="6666FF"/>
                </a:solidFill>
              </a:rPr>
              <a:t>else {</a:t>
            </a:r>
          </a:p>
          <a:p>
            <a:pPr eaLnBrk="1" hangingPunct="1">
              <a:spcBef>
                <a:spcPct val="0"/>
              </a:spcBef>
              <a:buFontTx/>
              <a:buNone/>
            </a:pPr>
            <a:r>
              <a:rPr lang="en-US" altLang="zh-CN" sz="2400" dirty="0"/>
              <a:t>	//get array size from first command-line argument</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a:t>
            </a:r>
            <a:r>
              <a:rPr lang="en-US" altLang="zh-CN" sz="2400" dirty="0" err="1"/>
              <a:t>arrayLength</a:t>
            </a:r>
            <a:r>
              <a:rPr lang="en-US" altLang="zh-CN" sz="2400" dirty="0"/>
              <a: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[0]);</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array[ ] = new int [ </a:t>
            </a:r>
            <a:r>
              <a:rPr lang="en-US" altLang="zh-CN" sz="2400" dirty="0" err="1"/>
              <a:t>arrayLength</a:t>
            </a:r>
            <a:r>
              <a:rPr lang="en-US" altLang="zh-CN" sz="2400" dirty="0"/>
              <a:t> ]; // create array</a:t>
            </a:r>
          </a:p>
          <a:p>
            <a:pPr eaLnBrk="1" hangingPunct="1">
              <a:spcBef>
                <a:spcPct val="0"/>
              </a:spcBef>
              <a:buFontTx/>
              <a:buNone/>
            </a:pPr>
            <a:r>
              <a:rPr lang="en-US" altLang="zh-CN" sz="2400" dirty="0"/>
              <a:t>//get initial value and increment from command-line argument</a:t>
            </a:r>
          </a:p>
          <a:p>
            <a:pPr eaLnBrk="1" hangingPunct="1">
              <a:spcBef>
                <a:spcPct val="0"/>
              </a:spcBef>
              <a:buFontTx/>
              <a:buNone/>
            </a:pPr>
            <a:r>
              <a:rPr lang="en-US" altLang="zh-CN" sz="2400" dirty="0"/>
              <a:t>	</a:t>
            </a:r>
            <a:r>
              <a:rPr lang="en-US" altLang="zh-CN" sz="2400" dirty="0">
                <a:solidFill>
                  <a:srgbClr val="6666FF"/>
                </a:solidFill>
              </a:rPr>
              <a:t>int </a:t>
            </a:r>
            <a:r>
              <a:rPr lang="en-US" altLang="zh-CN" sz="2400" dirty="0" err="1"/>
              <a:t>initialValue</a:t>
            </a:r>
            <a:r>
              <a:rPr lang="en-US" altLang="zh-CN" sz="2400" dirty="0"/>
              <a: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[1]);</a:t>
            </a:r>
          </a:p>
          <a:p>
            <a:pPr eaLnBrk="1" hangingPunct="1">
              <a:spcBef>
                <a:spcPct val="0"/>
              </a:spcBef>
              <a:buFontTx/>
              <a:buNone/>
            </a:pPr>
            <a:r>
              <a:rPr lang="en-US" altLang="zh-CN" sz="2400" dirty="0"/>
              <a:t>	</a:t>
            </a:r>
            <a:r>
              <a:rPr lang="en-US" altLang="zh-CN" sz="2400" dirty="0">
                <a:solidFill>
                  <a:srgbClr val="6666FF"/>
                </a:solidFill>
              </a:rPr>
              <a:t>int</a:t>
            </a:r>
            <a:r>
              <a:rPr lang="en-US" altLang="zh-CN" sz="2400" dirty="0"/>
              <a:t> increment = </a:t>
            </a:r>
            <a:r>
              <a:rPr lang="en-US" altLang="zh-CN" sz="2400" dirty="0" err="1">
                <a:solidFill>
                  <a:srgbClr val="FF0066"/>
                </a:solidFill>
              </a:rPr>
              <a:t>Integer</a:t>
            </a:r>
            <a:r>
              <a:rPr lang="en-US" altLang="zh-CN" sz="2400" dirty="0" err="1"/>
              <a:t>.parseInt</a:t>
            </a:r>
            <a:r>
              <a:rPr lang="en-US" altLang="zh-CN" sz="2400" dirty="0"/>
              <a:t>(</a:t>
            </a:r>
            <a:r>
              <a:rPr lang="en-US" altLang="zh-CN" sz="2400" dirty="0" err="1"/>
              <a:t>args</a:t>
            </a:r>
            <a:r>
              <a:rPr lang="en-US" altLang="zh-CN" sz="2400" dirty="0"/>
              <a:t>[2]);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4">
            <a:extLst>
              <a:ext uri="{FF2B5EF4-FFF2-40B4-BE49-F238E27FC236}">
                <a16:creationId xmlns:a16="http://schemas.microsoft.com/office/drawing/2014/main" id="{D07BAEF1-C76D-4CCA-9879-9817BDE625D4}"/>
              </a:ext>
            </a:extLst>
          </p:cNvPr>
          <p:cNvSpPr>
            <a:spLocks noChangeArrowheads="1"/>
          </p:cNvSpPr>
          <p:nvPr/>
        </p:nvSpPr>
        <p:spPr bwMode="auto">
          <a:xfrm>
            <a:off x="0" y="332656"/>
            <a:ext cx="9036496"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0" dirty="0"/>
              <a:t>	// calculate value for each array element</a:t>
            </a:r>
          </a:p>
          <a:p>
            <a:pPr eaLnBrk="1" hangingPunct="1">
              <a:spcBef>
                <a:spcPct val="0"/>
              </a:spcBef>
              <a:buFontTx/>
              <a:buNone/>
            </a:pPr>
            <a:r>
              <a:rPr lang="en-US" altLang="zh-CN" sz="2400" b="0" dirty="0"/>
              <a:t>	</a:t>
            </a:r>
            <a:r>
              <a:rPr lang="en-US" altLang="zh-CN" sz="2400" b="0" dirty="0">
                <a:solidFill>
                  <a:srgbClr val="6666FF"/>
                </a:solidFill>
              </a:rPr>
              <a:t>for </a:t>
            </a:r>
            <a:r>
              <a:rPr lang="en-US" altLang="zh-CN" sz="2400" b="0" dirty="0"/>
              <a:t>(int counter = 0; counter &lt; </a:t>
            </a:r>
            <a:r>
              <a:rPr lang="en-US" altLang="zh-CN" sz="2400" b="0" dirty="0" err="1"/>
              <a:t>array.length</a:t>
            </a:r>
            <a:r>
              <a:rPr lang="en-US" altLang="zh-CN" sz="2400" b="0" dirty="0"/>
              <a:t>; counter++)</a:t>
            </a:r>
          </a:p>
          <a:p>
            <a:pPr eaLnBrk="1" hangingPunct="1">
              <a:spcBef>
                <a:spcPct val="0"/>
              </a:spcBef>
              <a:buFontTx/>
              <a:buNone/>
            </a:pPr>
            <a:r>
              <a:rPr lang="en-US" altLang="zh-CN" sz="2400" b="0" dirty="0"/>
              <a:t>	    array[counter] = </a:t>
            </a:r>
            <a:r>
              <a:rPr lang="en-US" altLang="zh-CN" sz="2400" b="0" dirty="0" err="1"/>
              <a:t>initialValue</a:t>
            </a:r>
            <a:r>
              <a:rPr lang="en-US" altLang="zh-CN" sz="2400" b="0" dirty="0"/>
              <a:t> + increment * counter;</a:t>
            </a:r>
          </a:p>
          <a:p>
            <a:pPr eaLnBrk="1" hangingPunct="1">
              <a:spcBef>
                <a:spcPct val="0"/>
              </a:spcBef>
              <a:buFontTx/>
              <a:buNone/>
            </a:pPr>
            <a:r>
              <a:rPr lang="en-US" altLang="zh-CN" sz="2400" b="0" dirty="0"/>
              <a:t>	    </a:t>
            </a:r>
            <a:r>
              <a:rPr lang="en-US" altLang="zh-CN" sz="2400" b="0" dirty="0" err="1">
                <a:solidFill>
                  <a:srgbClr val="FF0066"/>
                </a:solidFill>
              </a:rPr>
              <a:t>System</a:t>
            </a:r>
            <a:r>
              <a:rPr lang="en-US" altLang="zh-CN" sz="2400" b="0" dirty="0" err="1"/>
              <a:t>.out.printf</a:t>
            </a:r>
            <a:r>
              <a:rPr lang="en-US" altLang="zh-CN" sz="2400" b="0" dirty="0"/>
              <a:t>("%s %8s\n", "Index", "Value");</a:t>
            </a:r>
          </a:p>
          <a:p>
            <a:pPr eaLnBrk="1" hangingPunct="1">
              <a:spcBef>
                <a:spcPct val="0"/>
              </a:spcBef>
              <a:buFontTx/>
              <a:buNone/>
            </a:pPr>
            <a:endParaRPr lang="en-US" altLang="zh-CN" sz="2400" b="0" dirty="0"/>
          </a:p>
          <a:p>
            <a:pPr eaLnBrk="1" hangingPunct="1">
              <a:spcBef>
                <a:spcPct val="0"/>
              </a:spcBef>
              <a:buFontTx/>
              <a:buNone/>
            </a:pPr>
            <a:r>
              <a:rPr lang="en-US" altLang="zh-CN" sz="2400" b="0" dirty="0"/>
              <a:t>	// display array index and value</a:t>
            </a:r>
          </a:p>
          <a:p>
            <a:pPr eaLnBrk="1" hangingPunct="1">
              <a:spcBef>
                <a:spcPct val="0"/>
              </a:spcBef>
              <a:buFontTx/>
              <a:buNone/>
            </a:pPr>
            <a:r>
              <a:rPr lang="en-US" altLang="zh-CN" sz="2400" b="0" dirty="0"/>
              <a:t>	</a:t>
            </a:r>
            <a:r>
              <a:rPr lang="en-US" altLang="zh-CN" sz="2400" b="0" dirty="0">
                <a:solidFill>
                  <a:srgbClr val="6666FF"/>
                </a:solidFill>
              </a:rPr>
              <a:t>for </a:t>
            </a:r>
            <a:r>
              <a:rPr lang="en-US" altLang="zh-CN" sz="2400" b="0" dirty="0"/>
              <a:t>(int counter = 0; counter &lt; </a:t>
            </a:r>
            <a:r>
              <a:rPr lang="en-US" altLang="zh-CN" sz="2400" b="0" dirty="0" err="1"/>
              <a:t>array.length</a:t>
            </a:r>
            <a:r>
              <a:rPr lang="en-US" altLang="zh-CN" sz="2400" b="0" dirty="0"/>
              <a:t>; counter++)</a:t>
            </a:r>
          </a:p>
          <a:p>
            <a:pPr eaLnBrk="1" hangingPunct="1">
              <a:spcBef>
                <a:spcPct val="0"/>
              </a:spcBef>
              <a:buFontTx/>
              <a:buNone/>
            </a:pPr>
            <a:r>
              <a:rPr lang="en-US" altLang="zh-CN" sz="2400" b="0" dirty="0"/>
              <a:t>	    </a:t>
            </a:r>
            <a:r>
              <a:rPr lang="en-US" altLang="zh-CN" sz="2400" b="0" dirty="0" err="1">
                <a:solidFill>
                  <a:srgbClr val="FF0066"/>
                </a:solidFill>
              </a:rPr>
              <a:t>System</a:t>
            </a:r>
            <a:r>
              <a:rPr lang="en-US" altLang="zh-CN" sz="2400" b="0" dirty="0" err="1"/>
              <a:t>.out.printf</a:t>
            </a:r>
            <a:r>
              <a:rPr lang="en-US" altLang="zh-CN" sz="2400" b="0" dirty="0"/>
              <a:t>("%5d %8d\n", counter, array[counter]);</a:t>
            </a:r>
          </a:p>
          <a:p>
            <a:pPr eaLnBrk="1" hangingPunct="1">
              <a:spcBef>
                <a:spcPct val="0"/>
              </a:spcBef>
              <a:buFontTx/>
              <a:buNone/>
            </a:pPr>
            <a:r>
              <a:rPr lang="en-US" altLang="zh-CN" sz="2400" b="0" dirty="0"/>
              <a:t>	} // end else</a:t>
            </a:r>
          </a:p>
          <a:p>
            <a:pPr eaLnBrk="1" hangingPunct="1">
              <a:spcBef>
                <a:spcPct val="0"/>
              </a:spcBef>
              <a:buFontTx/>
              <a:buNone/>
            </a:pPr>
            <a:r>
              <a:rPr lang="en-US" altLang="zh-CN" sz="2400" b="0" dirty="0"/>
              <a:t>	} // end main</a:t>
            </a:r>
          </a:p>
          <a:p>
            <a:pPr eaLnBrk="1" hangingPunct="1">
              <a:spcBef>
                <a:spcPct val="0"/>
              </a:spcBef>
              <a:buFontTx/>
              <a:buNone/>
            </a:pPr>
            <a:r>
              <a:rPr lang="en-US" altLang="zh-CN" sz="2400" b="0" dirty="0"/>
              <a:t>} // end class </a:t>
            </a:r>
            <a:r>
              <a:rPr lang="en-US" altLang="zh-CN" sz="2400" b="0" dirty="0" err="1"/>
              <a:t>InitArray</a:t>
            </a:r>
            <a:endParaRPr lang="en-US" altLang="zh-CN" sz="2400" b="0" dirty="0"/>
          </a:p>
        </p:txBody>
      </p:sp>
      <p:sp>
        <p:nvSpPr>
          <p:cNvPr id="673797" name="Text Box 5">
            <a:extLst>
              <a:ext uri="{FF2B5EF4-FFF2-40B4-BE49-F238E27FC236}">
                <a16:creationId xmlns:a16="http://schemas.microsoft.com/office/drawing/2014/main" id="{A0C939EB-E34D-4477-8FFB-CCABA7446E50}"/>
              </a:ext>
            </a:extLst>
          </p:cNvPr>
          <p:cNvSpPr txBox="1">
            <a:spLocks noChangeArrowheads="1"/>
          </p:cNvSpPr>
          <p:nvPr/>
        </p:nvSpPr>
        <p:spPr bwMode="auto">
          <a:xfrm>
            <a:off x="4211960" y="4587180"/>
            <a:ext cx="4535487" cy="19177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solidFill>
                  <a:schemeClr val="bg1"/>
                </a:solidFill>
              </a:rPr>
              <a:t>C:\temp&gt;java InitArray 3 1 2</a:t>
            </a:r>
          </a:p>
          <a:p>
            <a:pPr eaLnBrk="1" hangingPunct="1">
              <a:spcBef>
                <a:spcPct val="0"/>
              </a:spcBef>
              <a:buFontTx/>
              <a:buNone/>
            </a:pPr>
            <a:r>
              <a:rPr lang="en-US" altLang="zh-CN" sz="2400">
                <a:solidFill>
                  <a:schemeClr val="bg1"/>
                </a:solidFill>
              </a:rPr>
              <a:t>Index      Value</a:t>
            </a:r>
          </a:p>
          <a:p>
            <a:pPr eaLnBrk="1" hangingPunct="1">
              <a:spcBef>
                <a:spcPct val="0"/>
              </a:spcBef>
              <a:buFontTx/>
              <a:buNone/>
            </a:pPr>
            <a:r>
              <a:rPr lang="en-US" altLang="zh-CN" sz="2400">
                <a:solidFill>
                  <a:schemeClr val="bg1"/>
                </a:solidFill>
              </a:rPr>
              <a:t>       0              1</a:t>
            </a:r>
          </a:p>
          <a:p>
            <a:pPr eaLnBrk="1" hangingPunct="1">
              <a:spcBef>
                <a:spcPct val="0"/>
              </a:spcBef>
              <a:buFontTx/>
              <a:buNone/>
            </a:pPr>
            <a:r>
              <a:rPr lang="en-US" altLang="zh-CN" sz="2400">
                <a:solidFill>
                  <a:schemeClr val="bg1"/>
                </a:solidFill>
              </a:rPr>
              <a:t>       1              3</a:t>
            </a:r>
          </a:p>
          <a:p>
            <a:pPr eaLnBrk="1" hangingPunct="1">
              <a:spcBef>
                <a:spcPct val="0"/>
              </a:spcBef>
              <a:buFontTx/>
              <a:buNone/>
            </a:pPr>
            <a:r>
              <a:rPr lang="en-US" altLang="zh-CN" sz="2400">
                <a:solidFill>
                  <a:schemeClr val="bg1"/>
                </a:solidFill>
              </a:rPr>
              <a:t>       2              5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3797"/>
                                        </p:tgtEl>
                                        <p:attrNameLst>
                                          <p:attrName>style.visibility</p:attrName>
                                        </p:attrNameLst>
                                      </p:cBhvr>
                                      <p:to>
                                        <p:strVal val="visible"/>
                                      </p:to>
                                    </p:set>
                                    <p:anim calcmode="lin" valueType="num">
                                      <p:cBhvr additive="base">
                                        <p:cTn id="7" dur="500" fill="hold"/>
                                        <p:tgtEl>
                                          <p:spTgt spid="673797"/>
                                        </p:tgtEl>
                                        <p:attrNameLst>
                                          <p:attrName>ppt_x</p:attrName>
                                        </p:attrNameLst>
                                      </p:cBhvr>
                                      <p:tavLst>
                                        <p:tav tm="0">
                                          <p:val>
                                            <p:strVal val="#ppt_x"/>
                                          </p:val>
                                        </p:tav>
                                        <p:tav tm="100000">
                                          <p:val>
                                            <p:strVal val="#ppt_x"/>
                                          </p:val>
                                        </p:tav>
                                      </p:tavLst>
                                    </p:anim>
                                    <p:anim calcmode="lin" valueType="num">
                                      <p:cBhvr additive="base">
                                        <p:cTn id="8" dur="500" fill="hold"/>
                                        <p:tgtEl>
                                          <p:spTgt spid="6737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79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3">
            <a:extLst>
              <a:ext uri="{FF2B5EF4-FFF2-40B4-BE49-F238E27FC236}">
                <a16:creationId xmlns:a16="http://schemas.microsoft.com/office/drawing/2014/main" id="{3B26F5C6-204A-4395-BFE7-E449DD1F6FB5}"/>
              </a:ext>
            </a:extLst>
          </p:cNvPr>
          <p:cNvSpPr>
            <a:spLocks noGrp="1" noChangeArrowheads="1"/>
          </p:cNvSpPr>
          <p:nvPr>
            <p:ph type="body" idx="1"/>
          </p:nvPr>
        </p:nvSpPr>
        <p:spPr>
          <a:xfrm>
            <a:off x="19050" y="12700"/>
            <a:ext cx="9124950" cy="5792788"/>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a:t>
            </a:r>
            <a:r>
              <a:rPr lang="zh-CN" altLang="en-US" sz="2400" b="1">
                <a:solidFill>
                  <a:srgbClr val="FF0066"/>
                </a:solidFill>
                <a:latin typeface="Lucida Console" panose="020B0609040504020204" pitchFamily="49" charset="0"/>
              </a:rPr>
              <a:t>拷贝</a:t>
            </a:r>
            <a:r>
              <a:rPr lang="en-US" altLang="zh-CN" sz="2400" b="1">
                <a:solidFill>
                  <a:srgbClr val="FF0066"/>
                </a:solidFill>
                <a:latin typeface="Lucida Console" panose="020B0609040504020204" pitchFamily="49" charset="0"/>
              </a:rPr>
              <a:t>1</a:t>
            </a:r>
            <a:endParaRPr lang="zh-CN" altLang="en-US" sz="2400" b="1">
              <a:solidFill>
                <a:srgbClr val="FF0066"/>
              </a:solidFill>
              <a:latin typeface="Lucida Console" panose="020B0609040504020204" pitchFamily="49" charset="0"/>
            </a:endParaRPr>
          </a:p>
          <a:p>
            <a:pPr eaLnBrk="1" hangingPunct="1">
              <a:lnSpc>
                <a:spcPct val="80000"/>
              </a:lnSpc>
              <a:buFontTx/>
              <a:buNone/>
              <a:defRPr/>
            </a:pPr>
            <a:endParaRPr lang="en-US" altLang="zh-CN" sz="800" b="1">
              <a:solidFill>
                <a:srgbClr val="6666FF"/>
              </a:solidFill>
            </a:endParaRPr>
          </a:p>
          <a:p>
            <a:pPr eaLnBrk="1" hangingPunct="1">
              <a:lnSpc>
                <a:spcPct val="80000"/>
              </a:lnSpc>
              <a:buFontTx/>
              <a:buNone/>
              <a:defRPr/>
            </a:pPr>
            <a:r>
              <a:rPr lang="en-US" altLang="zh-CN" sz="2000" b="1">
                <a:solidFill>
                  <a:srgbClr val="6666FF"/>
                </a:solidFill>
              </a:rPr>
              <a:t>public </a:t>
            </a:r>
            <a:r>
              <a:rPr lang="en-US" altLang="zh-CN" sz="2000" b="1" dirty="0">
                <a:solidFill>
                  <a:srgbClr val="6666FF"/>
                </a:solidFill>
              </a:rPr>
              <a:t>class</a:t>
            </a:r>
            <a:r>
              <a:rPr lang="en-US" altLang="zh-CN" sz="2000" b="1" dirty="0"/>
              <a:t> ArrayCopy1{</a:t>
            </a:r>
          </a:p>
          <a:p>
            <a:pPr eaLnBrk="1" hangingPunct="1">
              <a:lnSpc>
                <a:spcPct val="80000"/>
              </a:lnSpc>
              <a:buFontTx/>
              <a:buNone/>
              <a:defRPr/>
            </a:pPr>
            <a:r>
              <a:rPr lang="en-US" altLang="zh-CN" sz="2000" b="1" dirty="0"/>
              <a:t>  </a:t>
            </a:r>
            <a:r>
              <a:rPr lang="en-US" altLang="zh-CN" sz="2000" b="1" dirty="0">
                <a:solidFill>
                  <a:srgbClr val="6666FF"/>
                </a:solidFill>
              </a:rPr>
              <a:t>public static void</a:t>
            </a:r>
            <a:r>
              <a:rPr lang="en-US" altLang="zh-CN" sz="2000" b="1" dirty="0"/>
              <a:t> main(String </a:t>
            </a:r>
            <a:r>
              <a:rPr lang="en-US" altLang="zh-CN" sz="2000" b="1" dirty="0" err="1"/>
              <a:t>args</a:t>
            </a:r>
            <a:r>
              <a:rPr lang="en-US" altLang="zh-CN" sz="2000" b="1" dirty="0"/>
              <a:t>[ ]){</a:t>
            </a:r>
          </a:p>
          <a:p>
            <a:pPr eaLnBrk="1" hangingPunct="1">
              <a:lnSpc>
                <a:spcPct val="80000"/>
              </a:lnSpc>
              <a:buFontTx/>
              <a:buNone/>
              <a:defRPr/>
            </a:pPr>
            <a:r>
              <a:rPr lang="en-US" altLang="zh-CN" sz="2000" b="1" dirty="0"/>
              <a:t>       </a:t>
            </a:r>
            <a:r>
              <a:rPr lang="en-US" altLang="zh-CN" sz="2000" b="1" dirty="0">
                <a:solidFill>
                  <a:srgbClr val="6666FF"/>
                </a:solidFill>
              </a:rPr>
              <a:t>int</a:t>
            </a:r>
            <a:r>
              <a:rPr lang="en-US" altLang="zh-CN" sz="2000" b="1" dirty="0"/>
              <a:t> [ ] a={1,2,3};</a:t>
            </a:r>
          </a:p>
          <a:p>
            <a:pPr eaLnBrk="1" hangingPunct="1">
              <a:lnSpc>
                <a:spcPct val="80000"/>
              </a:lnSpc>
              <a:buFontTx/>
              <a:buNone/>
              <a:defRPr/>
            </a:pPr>
            <a:r>
              <a:rPr lang="en-US" altLang="zh-CN" sz="2000" b="1" dirty="0">
                <a:solidFill>
                  <a:srgbClr val="6666FF"/>
                </a:solidFill>
              </a:rPr>
              <a:t>       int</a:t>
            </a:r>
            <a:r>
              <a:rPr lang="en-US" altLang="zh-CN" sz="2000" b="1" dirty="0"/>
              <a:t> [ ] b={10,11};</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("b[0]=%-3d b[1]=%-3d\n", b[0], b[1]);</a:t>
            </a:r>
          </a:p>
          <a:p>
            <a:pPr eaLnBrk="1" hangingPunct="1">
              <a:lnSpc>
                <a:spcPct val="80000"/>
              </a:lnSpc>
              <a:buFontTx/>
              <a:buNone/>
              <a:defRPr/>
            </a:pPr>
            <a:r>
              <a:rPr lang="en-US" altLang="zh-CN" sz="2000" b="1" dirty="0"/>
              <a:t>       b=a;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a:t>
            </a:r>
          </a:p>
          <a:p>
            <a:pPr eaLnBrk="1" hangingPunct="1">
              <a:lnSpc>
                <a:spcPct val="80000"/>
              </a:lnSpc>
              <a:buFontTx/>
              <a:buNone/>
              <a:defRPr/>
            </a:pPr>
            <a:r>
              <a:rPr lang="en-US" altLang="zh-CN" sz="2000" b="1" dirty="0"/>
              <a:t>       b[1]=888;</a:t>
            </a:r>
          </a:p>
          <a:p>
            <a:pPr eaLnBrk="1" hangingPunct="1">
              <a:lnSpc>
                <a:spcPct val="80000"/>
              </a:lnSpc>
              <a:buFontTx/>
              <a:buNone/>
              <a:defRPr/>
            </a:pPr>
            <a:r>
              <a:rPr lang="en-US" altLang="zh-CN" sz="2000" b="1" dirty="0"/>
              <a:t>       b[2]=999;  </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("a[0]=%-5d a[1]=%-5d a[2]=%-5d\n", a[0], a[1], a[2]);</a:t>
            </a:r>
          </a:p>
          <a:p>
            <a:pPr eaLnBrk="1" hangingPunct="1">
              <a:lnSpc>
                <a:spcPct val="80000"/>
              </a:lnSpc>
              <a:buFontTx/>
              <a:buNone/>
              <a:defRPr/>
            </a:pPr>
            <a:r>
              <a:rPr lang="en-US" altLang="zh-CN" sz="2000" b="1" dirty="0"/>
              <a:t>       </a:t>
            </a:r>
            <a:r>
              <a:rPr lang="en-US" altLang="zh-CN" sz="2000" b="1" dirty="0" err="1">
                <a:solidFill>
                  <a:srgbClr val="FF0066"/>
                </a:solidFill>
              </a:rPr>
              <a:t>System</a:t>
            </a:r>
            <a:r>
              <a:rPr lang="en-US" altLang="zh-CN" sz="2000" b="1" dirty="0" err="1"/>
              <a:t>.out.printf</a:t>
            </a:r>
            <a:r>
              <a:rPr lang="en-US" altLang="zh-CN" sz="2000" b="1" dirty="0"/>
              <a:t>("b[0]=%-5d b[1]=%-5d b[2]=%-5d\n", b[0], b[1], b[2]);</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p>
          <a:p>
            <a:pPr eaLnBrk="1" hangingPunct="1">
              <a:lnSpc>
                <a:spcPct val="80000"/>
              </a:lnSpc>
              <a:buFontTx/>
              <a:buNone/>
              <a:defRPr/>
            </a:pPr>
            <a:endParaRPr lang="en-US" altLang="zh-CN" sz="2000" b="1" dirty="0"/>
          </a:p>
        </p:txBody>
      </p:sp>
      <p:sp>
        <p:nvSpPr>
          <p:cNvPr id="701444" name="Text Box 4">
            <a:extLst>
              <a:ext uri="{FF2B5EF4-FFF2-40B4-BE49-F238E27FC236}">
                <a16:creationId xmlns:a16="http://schemas.microsoft.com/office/drawing/2014/main" id="{D9D0BD53-5329-44BC-B267-77CB2F3BF326}"/>
              </a:ext>
            </a:extLst>
          </p:cNvPr>
          <p:cNvSpPr txBox="1">
            <a:spLocks noChangeArrowheads="1"/>
          </p:cNvSpPr>
          <p:nvPr/>
        </p:nvSpPr>
        <p:spPr bwMode="auto">
          <a:xfrm>
            <a:off x="4140200" y="4743450"/>
            <a:ext cx="4319588" cy="2138363"/>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a</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b</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:[I@c17164</a:t>
            </a:r>
          </a:p>
          <a:p>
            <a:pPr eaLnBrk="1" hangingPunct="1">
              <a:spcBef>
                <a:spcPct val="0"/>
              </a:spcBef>
              <a:buFontTx/>
              <a:buNone/>
            </a:pPr>
            <a:r>
              <a:rPr lang="en-US" altLang="zh-CN" sz="1900">
                <a:solidFill>
                  <a:schemeClr val="bg1"/>
                </a:solidFill>
                <a:latin typeface="Lucida Console" panose="020B0609040504020204" pitchFamily="49" charset="0"/>
              </a:rPr>
              <a:t>b[0]=10 b[1]=11</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a</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zh-CN" altLang="en-US" sz="1900">
                <a:solidFill>
                  <a:schemeClr val="bg1"/>
                </a:solidFill>
                <a:latin typeface="Lucida Console" panose="020B0609040504020204" pitchFamily="49" charset="0"/>
              </a:rPr>
              <a:t>数组</a:t>
            </a:r>
            <a:r>
              <a:rPr lang="en-US" altLang="zh-CN" sz="1900">
                <a:solidFill>
                  <a:schemeClr val="bg1"/>
                </a:solidFill>
                <a:latin typeface="Lucida Console" panose="020B0609040504020204" pitchFamily="49" charset="0"/>
              </a:rPr>
              <a:t>b</a:t>
            </a:r>
            <a:r>
              <a:rPr lang="zh-CN" altLang="en-US" sz="1900">
                <a:solidFill>
                  <a:schemeClr val="bg1"/>
                </a:solidFill>
                <a:latin typeface="Lucida Console" panose="020B0609040504020204" pitchFamily="49" charset="0"/>
              </a:rPr>
              <a:t>的引用是</a:t>
            </a:r>
            <a:r>
              <a:rPr lang="en-US" altLang="zh-CN" sz="1900">
                <a:solidFill>
                  <a:schemeClr val="bg1"/>
                </a:solidFill>
                <a:latin typeface="Lucida Console" panose="020B0609040504020204" pitchFamily="49" charset="0"/>
              </a:rPr>
              <a:t>:[I@de6ced</a:t>
            </a:r>
          </a:p>
          <a:p>
            <a:pPr eaLnBrk="1" hangingPunct="1">
              <a:spcBef>
                <a:spcPct val="0"/>
              </a:spcBef>
              <a:buFontTx/>
              <a:buNone/>
            </a:pPr>
            <a:r>
              <a:rPr lang="en-US" altLang="zh-CN" sz="1900">
                <a:solidFill>
                  <a:schemeClr val="bg1"/>
                </a:solidFill>
                <a:latin typeface="Lucida Console" panose="020B0609040504020204" pitchFamily="49" charset="0"/>
              </a:rPr>
              <a:t>a[0]=1    a[1]=888  a[2]=999</a:t>
            </a:r>
          </a:p>
          <a:p>
            <a:pPr eaLnBrk="1" hangingPunct="1">
              <a:spcBef>
                <a:spcPct val="0"/>
              </a:spcBef>
              <a:buFontTx/>
              <a:buNone/>
            </a:pPr>
            <a:r>
              <a:rPr lang="en-US" altLang="zh-CN" sz="1900">
                <a:solidFill>
                  <a:schemeClr val="bg1"/>
                </a:solidFill>
                <a:latin typeface="Lucida Console" panose="020B0609040504020204" pitchFamily="49" charset="0"/>
              </a:rPr>
              <a:t>b[0]=1    b[1]=888  b[2]=999</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1444"/>
                                        </p:tgtEl>
                                        <p:attrNameLst>
                                          <p:attrName>style.visibility</p:attrName>
                                        </p:attrNameLst>
                                      </p:cBhvr>
                                      <p:to>
                                        <p:strVal val="visible"/>
                                      </p:to>
                                    </p:set>
                                    <p:anim calcmode="lin" valueType="num">
                                      <p:cBhvr additive="base">
                                        <p:cTn id="7" dur="500" fill="hold"/>
                                        <p:tgtEl>
                                          <p:spTgt spid="701444"/>
                                        </p:tgtEl>
                                        <p:attrNameLst>
                                          <p:attrName>ppt_x</p:attrName>
                                        </p:attrNameLst>
                                      </p:cBhvr>
                                      <p:tavLst>
                                        <p:tav tm="0">
                                          <p:val>
                                            <p:strVal val="#ppt_x"/>
                                          </p:val>
                                        </p:tav>
                                        <p:tav tm="100000">
                                          <p:val>
                                            <p:strVal val="#ppt_x"/>
                                          </p:val>
                                        </p:tav>
                                      </p:tavLst>
                                    </p:anim>
                                    <p:anim calcmode="lin" valueType="num">
                                      <p:cBhvr additive="base">
                                        <p:cTn id="8" dur="500" fill="hold"/>
                                        <p:tgtEl>
                                          <p:spTgt spid="7014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9541F8C1-C482-4B2A-B9E0-82823599FC6F}"/>
              </a:ext>
            </a:extLst>
          </p:cNvPr>
          <p:cNvSpPr>
            <a:spLocks noGrp="1" noChangeArrowheads="1"/>
          </p:cNvSpPr>
          <p:nvPr>
            <p:ph type="body" idx="1"/>
          </p:nvPr>
        </p:nvSpPr>
        <p:spPr>
          <a:xfrm>
            <a:off x="133350" y="260350"/>
            <a:ext cx="9010650" cy="5721350"/>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例子：数组拷贝</a:t>
            </a:r>
            <a:r>
              <a:rPr lang="en-US" altLang="zh-CN" sz="2400" b="1" dirty="0">
                <a:solidFill>
                  <a:srgbClr val="FF0066"/>
                </a:solidFill>
                <a:latin typeface="Lucida Console" panose="020B0609040504020204" pitchFamily="49" charset="0"/>
              </a:rPr>
              <a:t>2</a:t>
            </a:r>
            <a:endParaRPr lang="zh-CN" altLang="en-US" sz="2400" b="1" dirty="0">
              <a:solidFill>
                <a:srgbClr val="FF0066"/>
              </a:solidFill>
              <a:latin typeface="Lucida Console" panose="020B0609040504020204" pitchFamily="49" charset="0"/>
            </a:endParaRPr>
          </a:p>
          <a:p>
            <a:pPr eaLnBrk="1" hangingPunct="1">
              <a:lnSpc>
                <a:spcPct val="80000"/>
              </a:lnSpc>
              <a:buFontTx/>
              <a:buNone/>
              <a:defRPr/>
            </a:pPr>
            <a:endParaRPr lang="en-US" altLang="zh-CN" sz="800" b="1" dirty="0">
              <a:solidFill>
                <a:srgbClr val="6666FF"/>
              </a:solidFill>
            </a:endParaRPr>
          </a:p>
          <a:p>
            <a:pPr eaLnBrk="1" hangingPunct="1">
              <a:lnSpc>
                <a:spcPct val="80000"/>
              </a:lnSpc>
              <a:buFontTx/>
              <a:buNone/>
              <a:defRPr/>
            </a:pPr>
            <a:r>
              <a:rPr lang="en-US" altLang="zh-CN" sz="2200" b="1" dirty="0">
                <a:solidFill>
                  <a:srgbClr val="6666FF"/>
                </a:solidFill>
              </a:rPr>
              <a:t>public class</a:t>
            </a:r>
            <a:r>
              <a:rPr lang="en-US" altLang="zh-CN" sz="2200" b="1" dirty="0"/>
              <a:t> ArrayCopy2{</a:t>
            </a:r>
          </a:p>
          <a:p>
            <a:pPr eaLnBrk="1" hangingPunct="1">
              <a:lnSpc>
                <a:spcPct val="80000"/>
              </a:lnSpc>
              <a:buFontTx/>
              <a:buNone/>
              <a:defRPr/>
            </a:pPr>
            <a:r>
              <a:rPr lang="en-US" altLang="zh-CN" sz="2200" b="1" dirty="0">
                <a:solidFill>
                  <a:srgbClr val="6666FF"/>
                </a:solidFill>
              </a:rPr>
              <a:t>  public static void</a:t>
            </a:r>
            <a:r>
              <a:rPr lang="en-US" altLang="zh-CN" sz="2200" b="1" dirty="0"/>
              <a:t> main(String </a:t>
            </a:r>
            <a:r>
              <a:rPr lang="en-US" altLang="zh-CN" sz="2200" b="1" dirty="0" err="1"/>
              <a:t>args</a:t>
            </a:r>
            <a:r>
              <a:rPr lang="en-US" altLang="zh-CN" sz="2200" b="1" dirty="0"/>
              <a:t>[ ]){</a:t>
            </a:r>
          </a:p>
          <a:p>
            <a:pPr eaLnBrk="1" hangingPunct="1">
              <a:lnSpc>
                <a:spcPct val="80000"/>
              </a:lnSpc>
              <a:buFontTx/>
              <a:buNone/>
              <a:defRPr/>
            </a:pPr>
            <a:r>
              <a:rPr lang="en-US" altLang="zh-CN" sz="2200" b="1" dirty="0"/>
              <a:t>       </a:t>
            </a:r>
            <a:r>
              <a:rPr lang="en-US" altLang="zh-CN" sz="2200" b="1" dirty="0">
                <a:solidFill>
                  <a:srgbClr val="6666FF"/>
                </a:solidFill>
              </a:rPr>
              <a:t>int</a:t>
            </a:r>
            <a:r>
              <a:rPr lang="en-US" altLang="zh-CN" sz="2200" b="1" dirty="0"/>
              <a:t> [ ] a={1,2,3};</a:t>
            </a:r>
          </a:p>
          <a:p>
            <a:pPr eaLnBrk="1" hangingPunct="1">
              <a:lnSpc>
                <a:spcPct val="80000"/>
              </a:lnSpc>
              <a:buFontTx/>
              <a:buNone/>
              <a:defRPr/>
            </a:pPr>
            <a:r>
              <a:rPr lang="en-US" altLang="zh-CN" sz="2200" b="1" dirty="0"/>
              <a:t>       </a:t>
            </a:r>
            <a:r>
              <a:rPr lang="en-US" altLang="zh-CN" sz="2200" b="1" dirty="0">
                <a:solidFill>
                  <a:srgbClr val="6666FF"/>
                </a:solidFill>
              </a:rPr>
              <a:t>int</a:t>
            </a:r>
            <a:r>
              <a:rPr lang="en-US" altLang="zh-CN" sz="2200" b="1" dirty="0"/>
              <a:t> [ ] b={10,11};</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a</a:t>
            </a:r>
            <a:r>
              <a:rPr lang="zh-CN" altLang="en-US" sz="2200" b="1" dirty="0"/>
              <a:t>的引用是</a:t>
            </a:r>
            <a:r>
              <a:rPr lang="en-US" altLang="zh-CN" sz="2200" b="1" dirty="0"/>
              <a:t>:"+a);</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b</a:t>
            </a:r>
            <a:r>
              <a:rPr lang="zh-CN" altLang="en-US" sz="2200" b="1" dirty="0"/>
              <a:t>的引用是</a:t>
            </a:r>
            <a:r>
              <a:rPr lang="en-US" altLang="zh-CN" sz="2200" b="1" dirty="0"/>
              <a:t>:"+b);</a:t>
            </a:r>
          </a:p>
          <a:p>
            <a:pPr eaLnBrk="1" hangingPunct="1">
              <a:lnSpc>
                <a:spcPct val="80000"/>
              </a:lnSpc>
              <a:buFontTx/>
              <a:buNone/>
              <a:defRPr/>
            </a:pPr>
            <a:r>
              <a:rPr lang="en-US" altLang="zh-CN" sz="2200" b="1" dirty="0"/>
              <a:t>       </a:t>
            </a:r>
            <a:r>
              <a:rPr lang="en-US" altLang="zh-CN" sz="2200" b="1" dirty="0" err="1"/>
              <a:t>System.out.printf</a:t>
            </a:r>
            <a:r>
              <a:rPr lang="en-US" altLang="zh-CN" sz="2200" b="1" dirty="0"/>
              <a:t>("b[0]=%-3d b[1]=%-3d \n", b[0], b[1]);</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("---after </a:t>
            </a:r>
            <a:r>
              <a:rPr lang="en-US" altLang="zh-CN" sz="2200" b="1" dirty="0" err="1"/>
              <a:t>arraycopy</a:t>
            </a:r>
            <a:r>
              <a:rPr lang="en-US" altLang="zh-CN" sz="2200" b="1" dirty="0"/>
              <a:t>---");</a:t>
            </a:r>
          </a:p>
          <a:p>
            <a:pPr eaLnBrk="1" hangingPunct="1">
              <a:lnSpc>
                <a:spcPct val="80000"/>
              </a:lnSpc>
              <a:buFontTx/>
              <a:buNone/>
              <a:defRPr/>
            </a:pPr>
            <a:r>
              <a:rPr lang="en-US" altLang="zh-CN" sz="2200" b="1" dirty="0"/>
              <a:t>       </a:t>
            </a:r>
            <a:r>
              <a:rPr lang="en-US" altLang="zh-CN" sz="2200" b="1" dirty="0" err="1">
                <a:solidFill>
                  <a:srgbClr val="FF0066"/>
                </a:solidFill>
              </a:rPr>
              <a:t>System.arraycopy</a:t>
            </a:r>
            <a:r>
              <a:rPr lang="en-US" altLang="zh-CN" sz="2200" b="1" dirty="0">
                <a:solidFill>
                  <a:srgbClr val="FF0066"/>
                </a:solidFill>
              </a:rPr>
              <a:t>(a,0,b,0,2); //</a:t>
            </a:r>
            <a:r>
              <a:rPr lang="zh-CN" altLang="en-US" sz="2200" b="1" dirty="0">
                <a:solidFill>
                  <a:srgbClr val="FF0066"/>
                </a:solidFill>
              </a:rPr>
              <a:t>把</a:t>
            </a:r>
            <a:r>
              <a:rPr lang="en-US" altLang="zh-CN" sz="2200" b="1" dirty="0">
                <a:solidFill>
                  <a:srgbClr val="FF0066"/>
                </a:solidFill>
              </a:rPr>
              <a:t>a</a:t>
            </a:r>
            <a:r>
              <a:rPr lang="zh-CN" altLang="en-US" sz="2200" b="1" dirty="0">
                <a:solidFill>
                  <a:srgbClr val="FF0066"/>
                </a:solidFill>
              </a:rPr>
              <a:t>拷贝给</a:t>
            </a:r>
            <a:r>
              <a:rPr lang="en-US" altLang="zh-CN" sz="2200" b="1" dirty="0">
                <a:solidFill>
                  <a:srgbClr val="FF0066"/>
                </a:solidFill>
              </a:rPr>
              <a:t>b</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a</a:t>
            </a:r>
            <a:r>
              <a:rPr lang="zh-CN" altLang="en-US" sz="2200" b="1" dirty="0"/>
              <a:t>的引用是</a:t>
            </a:r>
            <a:r>
              <a:rPr lang="en-US" altLang="zh-CN" sz="2200" b="1" dirty="0"/>
              <a:t>:"+a);</a:t>
            </a:r>
          </a:p>
          <a:p>
            <a:pPr eaLnBrk="1" hangingPunct="1">
              <a:lnSpc>
                <a:spcPct val="80000"/>
              </a:lnSpc>
              <a:buFontTx/>
              <a:buNone/>
              <a:defRPr/>
            </a:pPr>
            <a:r>
              <a:rPr lang="en-US" altLang="zh-CN" sz="2200" b="1" dirty="0"/>
              <a:t>       </a:t>
            </a:r>
            <a:r>
              <a:rPr lang="en-US" altLang="zh-CN" sz="2200" b="1" dirty="0" err="1"/>
              <a:t>System.out.println</a:t>
            </a:r>
            <a:r>
              <a:rPr lang="en-US" altLang="zh-CN" sz="2200" b="1" dirty="0"/>
              <a:t>("</a:t>
            </a:r>
            <a:r>
              <a:rPr lang="zh-CN" altLang="en-US" sz="2200" b="1" dirty="0"/>
              <a:t>数组</a:t>
            </a:r>
            <a:r>
              <a:rPr lang="en-US" altLang="zh-CN" sz="2200" b="1" dirty="0"/>
              <a:t>b</a:t>
            </a:r>
            <a:r>
              <a:rPr lang="zh-CN" altLang="en-US" sz="2200" b="1" dirty="0"/>
              <a:t>的引用是</a:t>
            </a:r>
            <a:r>
              <a:rPr lang="en-US" altLang="zh-CN" sz="2200" b="1" dirty="0"/>
              <a:t>:"+b);</a:t>
            </a:r>
          </a:p>
          <a:p>
            <a:pPr eaLnBrk="1" hangingPunct="1">
              <a:lnSpc>
                <a:spcPct val="80000"/>
              </a:lnSpc>
              <a:buFontTx/>
              <a:buNone/>
              <a:defRPr/>
            </a:pPr>
            <a:r>
              <a:rPr lang="en-US" altLang="zh-CN" sz="2200" b="1" dirty="0"/>
              <a:t>       </a:t>
            </a:r>
            <a:r>
              <a:rPr lang="en-US" altLang="zh-CN" sz="2200" b="1" dirty="0" err="1"/>
              <a:t>System.out.printf</a:t>
            </a:r>
            <a:r>
              <a:rPr lang="en-US" altLang="zh-CN" sz="2200" b="1" dirty="0"/>
              <a:t>("a[0]=%-5d a[1]=%-5d a[2]=%-5d</a:t>
            </a:r>
          </a:p>
          <a:p>
            <a:pPr eaLnBrk="1" hangingPunct="1">
              <a:lnSpc>
                <a:spcPct val="80000"/>
              </a:lnSpc>
              <a:buFontTx/>
              <a:buNone/>
              <a:defRPr/>
            </a:pPr>
            <a:r>
              <a:rPr lang="en-US" altLang="zh-CN" sz="2200" b="1" dirty="0"/>
              <a:t>                                       \n", a[0], a[1], a[2]);</a:t>
            </a:r>
          </a:p>
          <a:p>
            <a:pPr eaLnBrk="1" hangingPunct="1">
              <a:lnSpc>
                <a:spcPct val="80000"/>
              </a:lnSpc>
              <a:buFontTx/>
              <a:buNone/>
              <a:defRPr/>
            </a:pPr>
            <a:r>
              <a:rPr lang="en-US" altLang="zh-CN" sz="2200" b="1" dirty="0"/>
              <a:t>       </a:t>
            </a:r>
            <a:r>
              <a:rPr lang="en-US" altLang="zh-CN" sz="2200" b="1" dirty="0" err="1"/>
              <a:t>System.out.printf</a:t>
            </a:r>
            <a:r>
              <a:rPr lang="en-US" altLang="zh-CN" sz="2200" b="1" dirty="0"/>
              <a:t>("b[0]=%-5d b[1]=%-5d \n", b[0], b[1]);</a:t>
            </a:r>
          </a:p>
          <a:p>
            <a:pPr eaLnBrk="1" hangingPunct="1">
              <a:lnSpc>
                <a:spcPct val="80000"/>
              </a:lnSpc>
              <a:buFontTx/>
              <a:buNone/>
              <a:defRPr/>
            </a:pPr>
            <a:r>
              <a:rPr lang="en-US" altLang="zh-CN" sz="2200" b="1" dirty="0"/>
              <a:t>    }</a:t>
            </a:r>
          </a:p>
          <a:p>
            <a:pPr eaLnBrk="1" hangingPunct="1">
              <a:lnSpc>
                <a:spcPct val="80000"/>
              </a:lnSpc>
              <a:buFontTx/>
              <a:buNone/>
              <a:defRPr/>
            </a:pPr>
            <a:r>
              <a:rPr lang="en-US" altLang="zh-CN" sz="2200" b="1" dirty="0"/>
              <a:t>} </a:t>
            </a:r>
          </a:p>
        </p:txBody>
      </p:sp>
      <p:sp>
        <p:nvSpPr>
          <p:cNvPr id="702468" name="Text Box 4">
            <a:extLst>
              <a:ext uri="{FF2B5EF4-FFF2-40B4-BE49-F238E27FC236}">
                <a16:creationId xmlns:a16="http://schemas.microsoft.com/office/drawing/2014/main" id="{35AF74E0-A17F-4302-AB18-B6E0E1E8AAE1}"/>
              </a:ext>
            </a:extLst>
          </p:cNvPr>
          <p:cNvSpPr txBox="1">
            <a:spLocks noChangeArrowheads="1"/>
          </p:cNvSpPr>
          <p:nvPr/>
        </p:nvSpPr>
        <p:spPr bwMode="auto">
          <a:xfrm>
            <a:off x="4103688" y="4371925"/>
            <a:ext cx="5040312" cy="2657475"/>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a</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:[I@de6ced</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b</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:[I@c17164</a:t>
            </a:r>
          </a:p>
          <a:p>
            <a:pPr eaLnBrk="1" hangingPunct="1">
              <a:spcBef>
                <a:spcPct val="0"/>
              </a:spcBef>
              <a:buFontTx/>
              <a:buNone/>
            </a:pPr>
            <a:r>
              <a:rPr lang="en-US" altLang="zh-CN" sz="2100" dirty="0">
                <a:solidFill>
                  <a:schemeClr val="bg1"/>
                </a:solidFill>
                <a:latin typeface="Lucida Console" panose="020B0609040504020204" pitchFamily="49" charset="0"/>
              </a:rPr>
              <a:t>b[0]=10 b[1]=11</a:t>
            </a:r>
          </a:p>
          <a:p>
            <a:pPr eaLnBrk="1" hangingPunct="1">
              <a:spcBef>
                <a:spcPct val="0"/>
              </a:spcBef>
              <a:buFontTx/>
              <a:buNone/>
            </a:pPr>
            <a:r>
              <a:rPr lang="en-US" altLang="zh-CN" sz="2100" dirty="0">
                <a:solidFill>
                  <a:schemeClr val="bg1"/>
                </a:solidFill>
                <a:latin typeface="Lucida Console" panose="020B0609040504020204" pitchFamily="49" charset="0"/>
              </a:rPr>
              <a:t>---after </a:t>
            </a:r>
            <a:r>
              <a:rPr lang="en-US" altLang="zh-CN" sz="2100" dirty="0" err="1">
                <a:solidFill>
                  <a:schemeClr val="bg1"/>
                </a:solidFill>
                <a:latin typeface="Lucida Console" panose="020B0609040504020204" pitchFamily="49" charset="0"/>
              </a:rPr>
              <a:t>arraycopy</a:t>
            </a:r>
            <a:r>
              <a:rPr lang="en-US" altLang="zh-CN" sz="2100" dirty="0">
                <a:solidFill>
                  <a:schemeClr val="bg1"/>
                </a:solidFill>
                <a:latin typeface="Lucida Console" panose="020B0609040504020204" pitchFamily="49" charset="0"/>
              </a:rPr>
              <a:t>---</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a</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:[I@de6ced</a:t>
            </a:r>
          </a:p>
          <a:p>
            <a:pPr eaLnBrk="1" hangingPunct="1">
              <a:spcBef>
                <a:spcPct val="0"/>
              </a:spcBef>
              <a:buFontTx/>
              <a:buNone/>
            </a:pPr>
            <a:r>
              <a:rPr lang="zh-CN" altLang="en-US" sz="2100" dirty="0">
                <a:solidFill>
                  <a:schemeClr val="bg1"/>
                </a:solidFill>
                <a:latin typeface="Lucida Console" panose="020B0609040504020204" pitchFamily="49" charset="0"/>
              </a:rPr>
              <a:t>数组</a:t>
            </a:r>
            <a:r>
              <a:rPr lang="en-US" altLang="zh-CN" sz="2100" dirty="0">
                <a:solidFill>
                  <a:schemeClr val="bg1"/>
                </a:solidFill>
                <a:latin typeface="Lucida Console" panose="020B0609040504020204" pitchFamily="49" charset="0"/>
              </a:rPr>
              <a:t>b</a:t>
            </a:r>
            <a:r>
              <a:rPr lang="zh-CN" altLang="en-US" sz="2100" dirty="0">
                <a:solidFill>
                  <a:schemeClr val="bg1"/>
                </a:solidFill>
                <a:latin typeface="Lucida Console" panose="020B0609040504020204" pitchFamily="49" charset="0"/>
              </a:rPr>
              <a:t>的引用是</a:t>
            </a:r>
            <a:r>
              <a:rPr lang="en-US" altLang="zh-CN" sz="2100" dirty="0">
                <a:solidFill>
                  <a:schemeClr val="bg1"/>
                </a:solidFill>
                <a:latin typeface="Lucida Console" panose="020B0609040504020204" pitchFamily="49" charset="0"/>
              </a:rPr>
              <a:t>:[I@c17164</a:t>
            </a:r>
          </a:p>
          <a:p>
            <a:pPr eaLnBrk="1" hangingPunct="1">
              <a:spcBef>
                <a:spcPct val="0"/>
              </a:spcBef>
              <a:buFontTx/>
              <a:buNone/>
            </a:pPr>
            <a:r>
              <a:rPr lang="en-US" altLang="zh-CN" sz="2100" dirty="0">
                <a:solidFill>
                  <a:schemeClr val="bg1"/>
                </a:solidFill>
                <a:latin typeface="Lucida Console" panose="020B0609040504020204" pitchFamily="49" charset="0"/>
              </a:rPr>
              <a:t>a[0]=1    a[1]=2    a[2]=3</a:t>
            </a:r>
          </a:p>
          <a:p>
            <a:pPr eaLnBrk="1" hangingPunct="1">
              <a:spcBef>
                <a:spcPct val="0"/>
              </a:spcBef>
              <a:buFontTx/>
              <a:buNone/>
            </a:pPr>
            <a:r>
              <a:rPr lang="en-US" altLang="zh-CN" sz="2100" dirty="0">
                <a:solidFill>
                  <a:schemeClr val="bg1"/>
                </a:solidFill>
                <a:latin typeface="Lucida Console" panose="020B0609040504020204" pitchFamily="49" charset="0"/>
              </a:rPr>
              <a:t>b[0]=1    b[1]=2.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2468"/>
                                        </p:tgtEl>
                                        <p:attrNameLst>
                                          <p:attrName>style.visibility</p:attrName>
                                        </p:attrNameLst>
                                      </p:cBhvr>
                                      <p:to>
                                        <p:strVal val="visible"/>
                                      </p:to>
                                    </p:set>
                                    <p:anim calcmode="lin" valueType="num">
                                      <p:cBhvr additive="base">
                                        <p:cTn id="7" dur="500" fill="hold"/>
                                        <p:tgtEl>
                                          <p:spTgt spid="702468"/>
                                        </p:tgtEl>
                                        <p:attrNameLst>
                                          <p:attrName>ppt_x</p:attrName>
                                        </p:attrNameLst>
                                      </p:cBhvr>
                                      <p:tavLst>
                                        <p:tav tm="0">
                                          <p:val>
                                            <p:strVal val="#ppt_x"/>
                                          </p:val>
                                        </p:tav>
                                        <p:tav tm="100000">
                                          <p:val>
                                            <p:strVal val="#ppt_x"/>
                                          </p:val>
                                        </p:tav>
                                      </p:tavLst>
                                    </p:anim>
                                    <p:anim calcmode="lin" valueType="num">
                                      <p:cBhvr additive="base">
                                        <p:cTn id="8" dur="500" fill="hold"/>
                                        <p:tgtEl>
                                          <p:spTgt spid="70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6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E404CFF6-BF04-4F4B-B934-94174DD165A3}"/>
              </a:ext>
            </a:extLst>
          </p:cNvPr>
          <p:cNvSpPr>
            <a:spLocks noGrp="1" noChangeArrowheads="1"/>
          </p:cNvSpPr>
          <p:nvPr>
            <p:ph type="body" idx="1"/>
          </p:nvPr>
        </p:nvSpPr>
        <p:spPr>
          <a:xfrm>
            <a:off x="0" y="188913"/>
            <a:ext cx="9109075" cy="6553200"/>
          </a:xfrm>
        </p:spPr>
        <p:txBody>
          <a:bodyPr/>
          <a:lstStyle/>
          <a:p>
            <a:pPr marL="0" indent="0" eaLnBrk="1" hangingPunct="1">
              <a:spcBef>
                <a:spcPct val="0"/>
              </a:spcBef>
              <a:buFontTx/>
              <a:buNone/>
              <a:defRPr/>
            </a:pPr>
            <a:r>
              <a:rPr lang="en-US" altLang="zh-CN" sz="2400" b="1" dirty="0">
                <a:solidFill>
                  <a:srgbClr val="FF0066"/>
                </a:solidFill>
                <a:latin typeface="Lucida Console" panose="020B0609040504020204" pitchFamily="49" charset="0"/>
              </a:rPr>
              <a:t>//</a:t>
            </a:r>
            <a:r>
              <a:rPr lang="zh-CN" altLang="en-US" sz="2400" b="1" dirty="0">
                <a:solidFill>
                  <a:srgbClr val="FF0066"/>
                </a:solidFill>
                <a:latin typeface="Lucida Console" panose="020B0609040504020204" pitchFamily="49" charset="0"/>
              </a:rPr>
              <a:t>例子：数组拷贝</a:t>
            </a:r>
            <a:r>
              <a:rPr lang="en-US" altLang="zh-CN" sz="2400" b="1" dirty="0">
                <a:solidFill>
                  <a:srgbClr val="FF0066"/>
                </a:solidFill>
                <a:latin typeface="Lucida Console" panose="020B0609040504020204" pitchFamily="49" charset="0"/>
              </a:rPr>
              <a:t>3</a:t>
            </a:r>
            <a:endParaRPr lang="zh-CN" altLang="en-US" sz="2400" b="1" dirty="0">
              <a:solidFill>
                <a:srgbClr val="FF0066"/>
              </a:solidFill>
              <a:latin typeface="Lucida Console" panose="020B0609040504020204" pitchFamily="49" charset="0"/>
            </a:endParaRPr>
          </a:p>
          <a:p>
            <a:pPr eaLnBrk="1" hangingPunct="1">
              <a:lnSpc>
                <a:spcPct val="80000"/>
              </a:lnSpc>
              <a:buFontTx/>
              <a:buNone/>
              <a:defRPr/>
            </a:pPr>
            <a:endParaRPr lang="en-US" altLang="zh-CN" sz="800" b="1" dirty="0">
              <a:solidFill>
                <a:srgbClr val="0000CC"/>
              </a:solidFill>
            </a:endParaRPr>
          </a:p>
          <a:p>
            <a:pPr eaLnBrk="1" hangingPunct="1">
              <a:lnSpc>
                <a:spcPct val="80000"/>
              </a:lnSpc>
              <a:buFontTx/>
              <a:buNone/>
              <a:defRPr/>
            </a:pPr>
            <a:r>
              <a:rPr lang="en-US" altLang="zh-CN" sz="2000" b="1" dirty="0">
                <a:solidFill>
                  <a:srgbClr val="0000CC"/>
                </a:solidFill>
              </a:rPr>
              <a:t>public class</a:t>
            </a:r>
            <a:r>
              <a:rPr lang="en-US" altLang="zh-CN" sz="2000" b="1" dirty="0"/>
              <a:t> ArrayCopy3{</a:t>
            </a:r>
          </a:p>
          <a:p>
            <a:pPr eaLnBrk="1" hangingPunct="1">
              <a:lnSpc>
                <a:spcPct val="80000"/>
              </a:lnSpc>
              <a:buFontTx/>
              <a:buNone/>
              <a:defRPr/>
            </a:pPr>
            <a:r>
              <a:rPr lang="en-US" altLang="zh-CN" sz="2000" b="1" dirty="0">
                <a:solidFill>
                  <a:srgbClr val="0000CC"/>
                </a:solidFill>
              </a:rPr>
              <a:t>  public static void</a:t>
            </a:r>
            <a:r>
              <a:rPr lang="en-US" altLang="zh-CN" sz="2000" b="1" dirty="0"/>
              <a:t> main(String </a:t>
            </a:r>
            <a:r>
              <a:rPr lang="en-US" altLang="zh-CN" sz="2000" b="1" dirty="0" err="1"/>
              <a:t>args</a:t>
            </a:r>
            <a:r>
              <a:rPr lang="en-US" altLang="zh-CN" sz="2000" b="1" dirty="0"/>
              <a:t>[ ]){</a:t>
            </a:r>
          </a:p>
          <a:p>
            <a:pPr eaLnBrk="1" hangingPunct="1">
              <a:lnSpc>
                <a:spcPct val="80000"/>
              </a:lnSpc>
              <a:buFontTx/>
              <a:buNone/>
              <a:defRPr/>
            </a:pPr>
            <a:r>
              <a:rPr lang="en-US" altLang="zh-CN" sz="2000" b="1" dirty="0"/>
              <a:t>       int [ ] a={1,2,3};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a:t>a</a:t>
            </a:r>
            <a:r>
              <a:rPr lang="zh-CN" altLang="en-US" sz="2000" b="1" dirty="0"/>
              <a:t>的引用是</a:t>
            </a:r>
            <a:r>
              <a:rPr lang="en-US" altLang="zh-CN" sz="2000" b="1" dirty="0"/>
              <a:t>:"+a);       </a:t>
            </a:r>
          </a:p>
          <a:p>
            <a:pPr eaLnBrk="1" hangingPunct="1">
              <a:lnSpc>
                <a:spcPct val="80000"/>
              </a:lnSpc>
              <a:buFontTx/>
              <a:buNone/>
              <a:defRPr/>
            </a:pPr>
            <a:r>
              <a:rPr lang="en-US" altLang="zh-CN" sz="2000" b="1" dirty="0"/>
              <a:t>       </a:t>
            </a:r>
            <a:r>
              <a:rPr lang="en-US" altLang="zh-CN" sz="2000" b="1" dirty="0">
                <a:solidFill>
                  <a:srgbClr val="FF0066"/>
                </a:solidFill>
              </a:rPr>
              <a:t>int[ ] b = </a:t>
            </a:r>
            <a:r>
              <a:rPr lang="en-US" altLang="zh-CN" sz="2000" b="1" dirty="0" err="1">
                <a:solidFill>
                  <a:srgbClr val="FF0066"/>
                </a:solidFill>
              </a:rPr>
              <a:t>a.clone</a:t>
            </a:r>
            <a:r>
              <a:rPr lang="en-US" altLang="zh-CN" sz="2000" b="1" dirty="0">
                <a:solidFill>
                  <a:srgbClr val="FF0066"/>
                </a:solidFill>
              </a:rPr>
              <a:t>()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("---after clone---");</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a:t>b</a:t>
            </a:r>
            <a:r>
              <a:rPr lang="zh-CN" altLang="en-US" sz="2000" b="1" dirty="0"/>
              <a:t>的引用是</a:t>
            </a:r>
            <a:r>
              <a:rPr lang="en-US" altLang="zh-CN" sz="2000" b="1" dirty="0"/>
              <a:t>:"+b+'\n');</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a:t>
            </a:r>
            <a:r>
              <a:rPr lang="zh-CN" altLang="en-US" sz="2000" b="1" dirty="0"/>
              <a:t>数组</a:t>
            </a:r>
            <a:r>
              <a:rPr lang="en-US" altLang="zh-CN" sz="2000" b="1" dirty="0" err="1"/>
              <a:t>a,b</a:t>
            </a:r>
            <a:r>
              <a:rPr lang="zh-CN" altLang="en-US" sz="2000" b="1" dirty="0"/>
              <a:t>的值是</a:t>
            </a:r>
            <a:r>
              <a:rPr lang="en-US" altLang="zh-CN" sz="2000" b="1" dirty="0"/>
              <a:t>:");</a:t>
            </a:r>
          </a:p>
          <a:p>
            <a:pPr eaLnBrk="1" hangingPunct="1">
              <a:lnSpc>
                <a:spcPct val="80000"/>
              </a:lnSpc>
              <a:buFontTx/>
              <a:buNone/>
              <a:defRPr/>
            </a:pPr>
            <a:r>
              <a:rPr lang="en-US" altLang="zh-CN" sz="2000" b="1" dirty="0"/>
              <a:t>       </a:t>
            </a:r>
            <a:r>
              <a:rPr lang="en-US" altLang="zh-CN" sz="2000" b="1" dirty="0" err="1"/>
              <a:t>System.out.printf</a:t>
            </a:r>
            <a:r>
              <a:rPr lang="en-US" altLang="zh-CN" sz="2000" b="1" dirty="0"/>
              <a:t>("a[0]=%-5d a[1]=%-5d a[2]=%-5d \</a:t>
            </a:r>
            <a:r>
              <a:rPr lang="en-US" altLang="zh-CN" sz="2000" b="1" dirty="0" err="1"/>
              <a:t>n",a</a:t>
            </a:r>
            <a:r>
              <a:rPr lang="en-US" altLang="zh-CN" sz="2000" b="1" dirty="0"/>
              <a:t>[0],a[1],a[2]);</a:t>
            </a:r>
          </a:p>
          <a:p>
            <a:pPr eaLnBrk="1" hangingPunct="1">
              <a:lnSpc>
                <a:spcPct val="80000"/>
              </a:lnSpc>
              <a:buFontTx/>
              <a:buNone/>
              <a:defRPr/>
            </a:pPr>
            <a:r>
              <a:rPr lang="en-US" altLang="zh-CN" sz="2000" b="1" dirty="0"/>
              <a:t>       </a:t>
            </a:r>
            <a:r>
              <a:rPr lang="en-US" altLang="zh-CN" sz="2000" b="1" dirty="0" err="1"/>
              <a:t>System.out.printf</a:t>
            </a:r>
            <a:r>
              <a:rPr lang="en-US" altLang="zh-CN" sz="2000" b="1" dirty="0"/>
              <a:t>("b[0]=%-5d b[1]=%-5d b[2]=%-5d \n", b[0], b[1], b[2]);</a:t>
            </a:r>
          </a:p>
          <a:p>
            <a:pPr eaLnBrk="1" hangingPunct="1">
              <a:lnSpc>
                <a:spcPct val="80000"/>
              </a:lnSpc>
              <a:buFontTx/>
              <a:buNone/>
              <a:defRPr/>
            </a:pPr>
            <a:endParaRPr lang="en-US" altLang="zh-CN" sz="2000" b="1" dirty="0"/>
          </a:p>
          <a:p>
            <a:pPr eaLnBrk="1" hangingPunct="1">
              <a:lnSpc>
                <a:spcPct val="80000"/>
              </a:lnSpc>
              <a:buFontTx/>
              <a:buNone/>
              <a:defRPr/>
            </a:pPr>
            <a:r>
              <a:rPr lang="en-US" altLang="zh-CN" sz="2000" b="1" dirty="0"/>
              <a:t>       b[0]=888;</a:t>
            </a:r>
          </a:p>
          <a:p>
            <a:pPr eaLnBrk="1" hangingPunct="1">
              <a:lnSpc>
                <a:spcPct val="80000"/>
              </a:lnSpc>
              <a:buFontTx/>
              <a:buNone/>
              <a:defRPr/>
            </a:pPr>
            <a:r>
              <a:rPr lang="en-US" altLang="zh-CN" sz="2000" b="1" dirty="0"/>
              <a:t>       </a:t>
            </a:r>
            <a:r>
              <a:rPr lang="en-US" altLang="zh-CN" sz="2000" b="1" dirty="0" err="1"/>
              <a:t>System.out.println</a:t>
            </a:r>
            <a:r>
              <a:rPr lang="en-US" altLang="zh-CN" sz="2000" b="1" dirty="0"/>
              <a:t>("\n---after change b[0]---");</a:t>
            </a:r>
          </a:p>
          <a:p>
            <a:pPr eaLnBrk="1" hangingPunct="1">
              <a:lnSpc>
                <a:spcPct val="80000"/>
              </a:lnSpc>
              <a:buFontTx/>
              <a:buNone/>
              <a:defRPr/>
            </a:pPr>
            <a:r>
              <a:rPr lang="en-US" altLang="zh-CN" sz="2000" b="1" dirty="0"/>
              <a:t>       </a:t>
            </a:r>
            <a:r>
              <a:rPr lang="en-US" altLang="zh-CN" sz="2000" b="1" dirty="0" err="1"/>
              <a:t>System.out.printf</a:t>
            </a:r>
            <a:r>
              <a:rPr lang="en-US" altLang="zh-CN" sz="2000" b="1" dirty="0"/>
              <a:t>("a[0]=%-5d a[1]=%-5d a[2]=%-5d \n", a[0], a[1], a[2]);</a:t>
            </a:r>
          </a:p>
          <a:p>
            <a:pPr eaLnBrk="1" hangingPunct="1">
              <a:lnSpc>
                <a:spcPct val="80000"/>
              </a:lnSpc>
              <a:buFontTx/>
              <a:buNone/>
              <a:defRPr/>
            </a:pPr>
            <a:r>
              <a:rPr lang="en-US" altLang="zh-CN" sz="2000" b="1" dirty="0"/>
              <a:t>       </a:t>
            </a:r>
            <a:r>
              <a:rPr lang="en-US" altLang="zh-CN" sz="2000" b="1" dirty="0" err="1"/>
              <a:t>System.out.printf</a:t>
            </a:r>
            <a:r>
              <a:rPr lang="en-US" altLang="zh-CN" sz="2000" b="1" dirty="0"/>
              <a:t>("b[0]=%-5d b[1]=%-5d b[2]=%-5d\n", b[0], b[1], b[2]);</a:t>
            </a:r>
          </a:p>
          <a:p>
            <a:pPr eaLnBrk="1" hangingPunct="1">
              <a:lnSpc>
                <a:spcPct val="80000"/>
              </a:lnSpc>
              <a:buFontTx/>
              <a:buNone/>
              <a:defRPr/>
            </a:pPr>
            <a:r>
              <a:rPr lang="en-US" altLang="zh-CN" sz="2000" b="1" dirty="0"/>
              <a:t>    }</a:t>
            </a:r>
          </a:p>
          <a:p>
            <a:pPr eaLnBrk="1" hangingPunct="1">
              <a:lnSpc>
                <a:spcPct val="80000"/>
              </a:lnSpc>
              <a:buFontTx/>
              <a:buNone/>
              <a:defRPr/>
            </a:pPr>
            <a:r>
              <a:rPr lang="en-US" altLang="zh-CN" sz="2000" b="1" dirty="0"/>
              <a:t>} </a:t>
            </a:r>
          </a:p>
        </p:txBody>
      </p:sp>
      <p:sp>
        <p:nvSpPr>
          <p:cNvPr id="703492" name="Text Box 4">
            <a:extLst>
              <a:ext uri="{FF2B5EF4-FFF2-40B4-BE49-F238E27FC236}">
                <a16:creationId xmlns:a16="http://schemas.microsoft.com/office/drawing/2014/main" id="{108BB2D2-2211-4BA4-AEF6-B33870FA5BB2}"/>
              </a:ext>
            </a:extLst>
          </p:cNvPr>
          <p:cNvSpPr txBox="1">
            <a:spLocks noChangeArrowheads="1"/>
          </p:cNvSpPr>
          <p:nvPr/>
        </p:nvSpPr>
        <p:spPr bwMode="auto">
          <a:xfrm>
            <a:off x="4894263" y="1955800"/>
            <a:ext cx="4249737" cy="49022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a</a:t>
            </a:r>
            <a:r>
              <a:rPr lang="zh-CN" altLang="en-US" sz="2100">
                <a:solidFill>
                  <a:schemeClr val="bg1"/>
                </a:solidFill>
                <a:latin typeface="Lucida Console" panose="020B0609040504020204" pitchFamily="49" charset="0"/>
              </a:rPr>
              <a:t>的引用是</a:t>
            </a:r>
            <a:r>
              <a:rPr lang="en-US" altLang="zh-CN" sz="2100">
                <a:solidFill>
                  <a:schemeClr val="bg1"/>
                </a:solidFill>
                <a:latin typeface="Lucida Console" panose="020B0609040504020204" pitchFamily="49" charset="0"/>
              </a:rPr>
              <a:t>:[I@de6ced</a:t>
            </a:r>
          </a:p>
          <a:p>
            <a:pPr eaLnBrk="1" hangingPunct="1">
              <a:spcBef>
                <a:spcPct val="0"/>
              </a:spcBef>
              <a:buFontTx/>
              <a:buNone/>
            </a:pPr>
            <a:r>
              <a:rPr lang="en-US" altLang="zh-CN" sz="2100">
                <a:solidFill>
                  <a:schemeClr val="bg1"/>
                </a:solidFill>
                <a:latin typeface="Lucida Console" panose="020B0609040504020204" pitchFamily="49" charset="0"/>
              </a:rPr>
              <a:t>---after clone---</a:t>
            </a:r>
          </a:p>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b</a:t>
            </a:r>
            <a:r>
              <a:rPr lang="zh-CN" altLang="en-US" sz="2100">
                <a:solidFill>
                  <a:schemeClr val="bg1"/>
                </a:solidFill>
                <a:latin typeface="Lucida Console" panose="020B0609040504020204" pitchFamily="49" charset="0"/>
              </a:rPr>
              <a:t>的引用是</a:t>
            </a:r>
            <a:r>
              <a:rPr lang="en-US" altLang="zh-CN" sz="2100">
                <a:solidFill>
                  <a:schemeClr val="bg1"/>
                </a:solidFill>
                <a:latin typeface="Lucida Console" panose="020B0609040504020204" pitchFamily="49" charset="0"/>
              </a:rPr>
              <a:t>:[I@c17164</a:t>
            </a:r>
          </a:p>
          <a:p>
            <a:pPr eaLnBrk="1" hangingPunct="1">
              <a:spcBef>
                <a:spcPct val="0"/>
              </a:spcBef>
              <a:buFontTx/>
              <a:buNone/>
            </a:pPr>
            <a:endParaRPr lang="en-US" altLang="zh-CN" sz="2100">
              <a:solidFill>
                <a:schemeClr val="bg1"/>
              </a:solidFill>
              <a:latin typeface="Lucida Console" panose="020B0609040504020204" pitchFamily="49" charset="0"/>
            </a:endParaRPr>
          </a:p>
          <a:p>
            <a:pPr eaLnBrk="1" hangingPunct="1">
              <a:spcBef>
                <a:spcPct val="0"/>
              </a:spcBef>
              <a:buFontTx/>
              <a:buNone/>
            </a:pPr>
            <a:r>
              <a:rPr lang="zh-CN" altLang="en-US" sz="2100">
                <a:solidFill>
                  <a:schemeClr val="bg1"/>
                </a:solidFill>
                <a:latin typeface="Lucida Console" panose="020B0609040504020204" pitchFamily="49" charset="0"/>
              </a:rPr>
              <a:t>数组</a:t>
            </a:r>
            <a:r>
              <a:rPr lang="en-US" altLang="zh-CN" sz="2100">
                <a:solidFill>
                  <a:schemeClr val="bg1"/>
                </a:solidFill>
                <a:latin typeface="Lucida Console" panose="020B0609040504020204" pitchFamily="49" charset="0"/>
              </a:rPr>
              <a:t>a,b</a:t>
            </a:r>
            <a:r>
              <a:rPr lang="zh-CN" altLang="en-US" sz="2100">
                <a:solidFill>
                  <a:schemeClr val="bg1"/>
                </a:solidFill>
                <a:latin typeface="Lucida Console" panose="020B0609040504020204" pitchFamily="49" charset="0"/>
              </a:rPr>
              <a:t>的值是</a:t>
            </a:r>
            <a:r>
              <a:rPr lang="en-US" altLang="zh-CN" sz="2100">
                <a:solidFill>
                  <a:schemeClr val="bg1"/>
                </a:solidFill>
                <a:latin typeface="Lucida Console" panose="020B0609040504020204" pitchFamily="49" charset="0"/>
              </a:rPr>
              <a:t>:</a:t>
            </a:r>
          </a:p>
          <a:p>
            <a:pPr eaLnBrk="1" hangingPunct="1">
              <a:spcBef>
                <a:spcPct val="0"/>
              </a:spcBef>
              <a:buFontTx/>
              <a:buNone/>
            </a:pPr>
            <a:r>
              <a:rPr lang="en-US" altLang="zh-CN" sz="2100">
                <a:solidFill>
                  <a:schemeClr val="bg1"/>
                </a:solidFill>
                <a:latin typeface="Lucida Console" panose="020B0609040504020204" pitchFamily="49" charset="0"/>
              </a:rPr>
              <a:t>a[0]=1    a[1]=2    a[2]=3</a:t>
            </a:r>
          </a:p>
          <a:p>
            <a:pPr eaLnBrk="1" hangingPunct="1">
              <a:spcBef>
                <a:spcPct val="0"/>
              </a:spcBef>
              <a:buFontTx/>
              <a:buNone/>
            </a:pPr>
            <a:r>
              <a:rPr lang="en-US" altLang="zh-CN" sz="2100">
                <a:solidFill>
                  <a:schemeClr val="bg1"/>
                </a:solidFill>
                <a:latin typeface="Lucida Console" panose="020B0609040504020204" pitchFamily="49" charset="0"/>
              </a:rPr>
              <a:t>b[0]=1    b[1]=2    b[2]=3</a:t>
            </a:r>
          </a:p>
          <a:p>
            <a:pPr eaLnBrk="1" hangingPunct="1">
              <a:spcBef>
                <a:spcPct val="0"/>
              </a:spcBef>
              <a:buFontTx/>
              <a:buNone/>
            </a:pPr>
            <a:endParaRPr lang="en-US" altLang="zh-CN" sz="2100">
              <a:solidFill>
                <a:schemeClr val="bg1"/>
              </a:solidFill>
              <a:latin typeface="Lucida Console" panose="020B0609040504020204" pitchFamily="49" charset="0"/>
            </a:endParaRPr>
          </a:p>
          <a:p>
            <a:pPr eaLnBrk="1" hangingPunct="1">
              <a:spcBef>
                <a:spcPct val="0"/>
              </a:spcBef>
              <a:buFontTx/>
              <a:buNone/>
            </a:pPr>
            <a:r>
              <a:rPr lang="en-US" altLang="zh-CN" sz="2100">
                <a:solidFill>
                  <a:schemeClr val="bg1"/>
                </a:solidFill>
                <a:latin typeface="Lucida Console" panose="020B0609040504020204" pitchFamily="49" charset="0"/>
              </a:rPr>
              <a:t>---after change b[0]---</a:t>
            </a:r>
          </a:p>
          <a:p>
            <a:pPr eaLnBrk="1" hangingPunct="1">
              <a:spcBef>
                <a:spcPct val="0"/>
              </a:spcBef>
              <a:buFontTx/>
              <a:buNone/>
            </a:pPr>
            <a:r>
              <a:rPr lang="en-US" altLang="zh-CN" sz="2100">
                <a:solidFill>
                  <a:schemeClr val="bg1"/>
                </a:solidFill>
                <a:latin typeface="Lucida Console" panose="020B0609040504020204" pitchFamily="49" charset="0"/>
              </a:rPr>
              <a:t>a[0]=1    a[1]=2    a[2]=3</a:t>
            </a:r>
          </a:p>
          <a:p>
            <a:pPr eaLnBrk="1" hangingPunct="1">
              <a:spcBef>
                <a:spcPct val="0"/>
              </a:spcBef>
              <a:buFontTx/>
              <a:buNone/>
            </a:pPr>
            <a:r>
              <a:rPr lang="en-US" altLang="zh-CN" sz="2100">
                <a:solidFill>
                  <a:schemeClr val="bg1"/>
                </a:solidFill>
                <a:latin typeface="Lucida Console" panose="020B0609040504020204" pitchFamily="49" charset="0"/>
              </a:rPr>
              <a:t>b[0]=888  b[1]=2    b[2]=3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3492"/>
                                        </p:tgtEl>
                                        <p:attrNameLst>
                                          <p:attrName>style.visibility</p:attrName>
                                        </p:attrNameLst>
                                      </p:cBhvr>
                                      <p:to>
                                        <p:strVal val="visible"/>
                                      </p:to>
                                    </p:set>
                                    <p:anim calcmode="lin" valueType="num">
                                      <p:cBhvr additive="base">
                                        <p:cTn id="7" dur="500" fill="hold"/>
                                        <p:tgtEl>
                                          <p:spTgt spid="703492"/>
                                        </p:tgtEl>
                                        <p:attrNameLst>
                                          <p:attrName>ppt_x</p:attrName>
                                        </p:attrNameLst>
                                      </p:cBhvr>
                                      <p:tavLst>
                                        <p:tav tm="0">
                                          <p:val>
                                            <p:strVal val="#ppt_x"/>
                                          </p:val>
                                        </p:tav>
                                        <p:tav tm="100000">
                                          <p:val>
                                            <p:strVal val="#ppt_x"/>
                                          </p:val>
                                        </p:tav>
                                      </p:tavLst>
                                    </p:anim>
                                    <p:anim calcmode="lin" valueType="num">
                                      <p:cBhvr additive="base">
                                        <p:cTn id="8" dur="500" fill="hold"/>
                                        <p:tgtEl>
                                          <p:spTgt spid="7034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816B4E00-AE75-4987-8216-442E05AA956A}"/>
              </a:ext>
            </a:extLst>
          </p:cNvPr>
          <p:cNvSpPr>
            <a:spLocks noGrp="1" noChangeArrowheads="1"/>
          </p:cNvSpPr>
          <p:nvPr>
            <p:ph type="title"/>
          </p:nvPr>
        </p:nvSpPr>
        <p:spPr>
          <a:xfrm>
            <a:off x="611188" y="0"/>
            <a:ext cx="8080375" cy="1143000"/>
          </a:xfrm>
        </p:spPr>
        <p:txBody>
          <a:bodyPr/>
          <a:lstStyle/>
          <a:p>
            <a:pPr eaLnBrk="1" hangingPunct="1"/>
            <a:r>
              <a:rPr lang="zh-CN" altLang="en-US" sz="3600">
                <a:solidFill>
                  <a:srgbClr val="FF0066"/>
                </a:solidFill>
              </a:rPr>
              <a:t>多维数组</a:t>
            </a:r>
            <a:r>
              <a:rPr lang="zh-CN" altLang="en-US"/>
              <a:t> </a:t>
            </a:r>
          </a:p>
        </p:txBody>
      </p:sp>
      <p:sp>
        <p:nvSpPr>
          <p:cNvPr id="105475" name="Rectangle 3">
            <a:extLst>
              <a:ext uri="{FF2B5EF4-FFF2-40B4-BE49-F238E27FC236}">
                <a16:creationId xmlns:a16="http://schemas.microsoft.com/office/drawing/2014/main" id="{91484398-D0ED-4B11-94AD-A40BB174B0D5}"/>
              </a:ext>
            </a:extLst>
          </p:cNvPr>
          <p:cNvSpPr>
            <a:spLocks noGrp="1" noChangeArrowheads="1"/>
          </p:cNvSpPr>
          <p:nvPr>
            <p:ph type="body" sz="half" idx="1"/>
          </p:nvPr>
        </p:nvSpPr>
        <p:spPr>
          <a:xfrm>
            <a:off x="179512" y="1268414"/>
            <a:ext cx="4249613" cy="5445868"/>
          </a:xfrm>
        </p:spPr>
        <p:txBody>
          <a:bodyPr/>
          <a:lstStyle/>
          <a:p>
            <a:pPr eaLnBrk="1" hangingPunct="1"/>
            <a:r>
              <a:rPr lang="zh-CN" altLang="en-US" sz="2400" b="1"/>
              <a:t>如何理解二维数组，类似我们的棋盘。</a:t>
            </a:r>
          </a:p>
          <a:p>
            <a:pPr eaLnBrk="1" hangingPunct="1">
              <a:buFontTx/>
              <a:buNone/>
            </a:pPr>
            <a:endParaRPr lang="zh-CN" altLang="en-US" sz="1800" b="1"/>
          </a:p>
          <a:p>
            <a:pPr eaLnBrk="1" hangingPunct="1"/>
            <a:r>
              <a:rPr lang="en-US" altLang="zh-CN" sz="2400" b="1">
                <a:solidFill>
                  <a:srgbClr val="0000CC"/>
                </a:solidFill>
              </a:rPr>
              <a:t>Java</a:t>
            </a:r>
            <a:r>
              <a:rPr lang="zh-CN" altLang="en-US" sz="2400" b="1">
                <a:solidFill>
                  <a:srgbClr val="0000CC"/>
                </a:solidFill>
              </a:rPr>
              <a:t>中并没有真正的多维数组，只有数组的数组， </a:t>
            </a:r>
            <a:r>
              <a:rPr lang="en-US" altLang="zh-CN" sz="2400" b="1">
                <a:solidFill>
                  <a:srgbClr val="0000CC"/>
                </a:solidFill>
              </a:rPr>
              <a:t>Java</a:t>
            </a:r>
            <a:r>
              <a:rPr lang="zh-CN" altLang="en-US" sz="2400" b="1">
                <a:solidFill>
                  <a:srgbClr val="0000CC"/>
                </a:solidFill>
              </a:rPr>
              <a:t>中多维数组不一定是规则矩阵形式。</a:t>
            </a:r>
          </a:p>
          <a:p>
            <a:pPr eaLnBrk="1" hangingPunct="1">
              <a:buFontTx/>
              <a:buNone/>
            </a:pPr>
            <a:endParaRPr lang="zh-CN" altLang="en-US" sz="1800" b="1"/>
          </a:p>
          <a:p>
            <a:pPr eaLnBrk="1" hangingPunct="1"/>
            <a:r>
              <a:rPr lang="zh-CN" altLang="en-US" sz="2400" b="1"/>
              <a:t>定义一个多维数组</a:t>
            </a:r>
          </a:p>
          <a:p>
            <a:pPr eaLnBrk="1" hangingPunct="1">
              <a:buFontTx/>
              <a:buNone/>
            </a:pPr>
            <a:r>
              <a:rPr lang="en-US" altLang="zh-CN" sz="2400" b="1"/>
              <a:t>int [ ][ ] b;</a:t>
            </a:r>
          </a:p>
          <a:p>
            <a:pPr eaLnBrk="1" hangingPunct="1">
              <a:buFontTx/>
              <a:buNone/>
            </a:pPr>
            <a:r>
              <a:rPr lang="en-US" altLang="zh-CN" sz="2400" b="1"/>
              <a:t>b=new int[3][ ]; </a:t>
            </a:r>
          </a:p>
          <a:p>
            <a:pPr eaLnBrk="1" hangingPunct="1">
              <a:buFontTx/>
              <a:buNone/>
            </a:pPr>
            <a:r>
              <a:rPr lang="en-US" altLang="zh-CN" sz="2400" b="1"/>
              <a:t>b[0]=new int[3];</a:t>
            </a:r>
          </a:p>
          <a:p>
            <a:pPr eaLnBrk="1" hangingPunct="1">
              <a:buFontTx/>
              <a:buNone/>
            </a:pPr>
            <a:r>
              <a:rPr lang="en-US" altLang="zh-CN" sz="2400" b="1"/>
              <a:t>b[1]=new int[2];</a:t>
            </a:r>
          </a:p>
        </p:txBody>
      </p:sp>
      <p:pic>
        <p:nvPicPr>
          <p:cNvPr id="105476" name="Picture 4" descr="ARR[][]1">
            <a:extLst>
              <a:ext uri="{FF2B5EF4-FFF2-40B4-BE49-F238E27FC236}">
                <a16:creationId xmlns:a16="http://schemas.microsoft.com/office/drawing/2014/main" id="{1FAA3907-187E-4568-9967-4C5D48D7A0BA}"/>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941887" y="980728"/>
            <a:ext cx="3600450" cy="1617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5" descr="ARR[][]2">
            <a:extLst>
              <a:ext uri="{FF2B5EF4-FFF2-40B4-BE49-F238E27FC236}">
                <a16:creationId xmlns:a16="http://schemas.microsoft.com/office/drawing/2014/main" id="{F6A834D6-8EC4-484B-8880-6AE5F7C59879}"/>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4879974" y="2755205"/>
            <a:ext cx="3724275" cy="1647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6" descr="ARR[][]">
            <a:extLst>
              <a:ext uri="{FF2B5EF4-FFF2-40B4-BE49-F238E27FC236}">
                <a16:creationId xmlns:a16="http://schemas.microsoft.com/office/drawing/2014/main" id="{D1068C6C-9569-4A36-AE17-ED0BF9186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621" y="4725144"/>
            <a:ext cx="579596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54950EAF-91B3-40D3-AB6B-B99017103948}"/>
              </a:ext>
            </a:extLst>
          </p:cNvPr>
          <p:cNvSpPr>
            <a:spLocks noGrp="1" noChangeArrowheads="1"/>
          </p:cNvSpPr>
          <p:nvPr>
            <p:ph type="title"/>
          </p:nvPr>
        </p:nvSpPr>
        <p:spPr/>
        <p:txBody>
          <a:bodyPr/>
          <a:lstStyle/>
          <a:p>
            <a:pPr eaLnBrk="1" hangingPunct="1"/>
            <a:r>
              <a:rPr lang="zh-CN" altLang="en-US" sz="3600" b="1">
                <a:solidFill>
                  <a:srgbClr val="FF0066"/>
                </a:solidFill>
              </a:rPr>
              <a:t>二维数组</a:t>
            </a:r>
          </a:p>
        </p:txBody>
      </p:sp>
      <p:sp>
        <p:nvSpPr>
          <p:cNvPr id="106499" name="Rectangle 3">
            <a:extLst>
              <a:ext uri="{FF2B5EF4-FFF2-40B4-BE49-F238E27FC236}">
                <a16:creationId xmlns:a16="http://schemas.microsoft.com/office/drawing/2014/main" id="{5C0FC815-220D-409D-9F17-7B701BA0A38B}"/>
              </a:ext>
            </a:extLst>
          </p:cNvPr>
          <p:cNvSpPr>
            <a:spLocks noGrp="1" noChangeArrowheads="1"/>
          </p:cNvSpPr>
          <p:nvPr>
            <p:ph type="body" idx="1"/>
          </p:nvPr>
        </p:nvSpPr>
        <p:spPr>
          <a:xfrm>
            <a:off x="457531" y="1772816"/>
            <a:ext cx="8229600" cy="4525963"/>
          </a:xfrm>
        </p:spPr>
        <p:txBody>
          <a:bodyPr/>
          <a:lstStyle/>
          <a:p>
            <a:pPr eaLnBrk="1" hangingPunct="1">
              <a:lnSpc>
                <a:spcPct val="80000"/>
              </a:lnSpc>
              <a:buFontTx/>
              <a:buNone/>
            </a:pPr>
            <a:r>
              <a:rPr lang="en-US" altLang="zh-CN" sz="2400" b="1">
                <a:solidFill>
                  <a:srgbClr val="FF0066"/>
                </a:solidFill>
              </a:rPr>
              <a:t>1</a:t>
            </a:r>
            <a:r>
              <a:rPr lang="zh-CN" altLang="en-US" sz="2400" b="1">
                <a:solidFill>
                  <a:srgbClr val="FF0066"/>
                </a:solidFill>
              </a:rPr>
              <a:t>．</a:t>
            </a:r>
            <a:r>
              <a:rPr lang="zh-CN" altLang="en-US" sz="2400" b="1"/>
              <a:t>二维数组的</a:t>
            </a:r>
            <a:r>
              <a:rPr lang="zh-CN" altLang="en-US" sz="2400" b="1">
                <a:solidFill>
                  <a:srgbClr val="C00000"/>
                </a:solidFill>
              </a:rPr>
              <a:t>定义</a:t>
            </a:r>
            <a:br>
              <a:rPr lang="zh-CN" altLang="en-US" sz="2400">
                <a:solidFill>
                  <a:srgbClr val="FF0066"/>
                </a:solidFill>
              </a:rPr>
            </a:br>
            <a:r>
              <a:rPr lang="zh-CN" altLang="en-US" sz="2400">
                <a:solidFill>
                  <a:srgbClr val="FF0066"/>
                </a:solidFill>
              </a:rPr>
              <a:t> </a:t>
            </a:r>
            <a:endParaRPr lang="en-US" altLang="zh-CN" sz="2000">
              <a:solidFill>
                <a:srgbClr val="FF0066"/>
              </a:solidFill>
            </a:endParaRPr>
          </a:p>
          <a:p>
            <a:pPr eaLnBrk="1" hangingPunct="1">
              <a:lnSpc>
                <a:spcPct val="80000"/>
              </a:lnSpc>
              <a:buFontTx/>
              <a:buNone/>
            </a:pPr>
            <a:r>
              <a:rPr lang="en-US" altLang="zh-CN" sz="2400">
                <a:solidFill>
                  <a:srgbClr val="FF0066"/>
                </a:solidFill>
              </a:rPr>
              <a:t>      </a:t>
            </a:r>
            <a:r>
              <a:rPr lang="zh-CN" altLang="en-US" sz="2400"/>
              <a:t>例子：</a:t>
            </a:r>
            <a:r>
              <a:rPr lang="en-US" altLang="zh-CN" sz="2400"/>
              <a:t>String arrayName[ ][ ]</a:t>
            </a:r>
            <a:r>
              <a:rPr lang="zh-CN" altLang="en-US" sz="2400"/>
              <a:t>；</a:t>
            </a:r>
            <a:br>
              <a:rPr lang="zh-CN" altLang="en-US" sz="2400"/>
            </a:br>
            <a:r>
              <a:rPr lang="zh-CN" altLang="en-US" sz="2400"/>
              <a:t>　　      </a:t>
            </a:r>
            <a:r>
              <a:rPr lang="en-US" altLang="zh-CN" sz="2400"/>
              <a:t>String [ ][ ]arrayName;</a:t>
            </a:r>
            <a:br>
              <a:rPr lang="en-US" altLang="zh-CN" sz="2400"/>
            </a:br>
            <a:endParaRPr lang="en-US" altLang="zh-CN" sz="2400"/>
          </a:p>
          <a:p>
            <a:pPr eaLnBrk="1" hangingPunct="1">
              <a:lnSpc>
                <a:spcPct val="80000"/>
              </a:lnSpc>
              <a:buFontTx/>
              <a:buNone/>
            </a:pPr>
            <a:r>
              <a:rPr lang="en-US" altLang="zh-CN" sz="2400" b="1">
                <a:solidFill>
                  <a:srgbClr val="FF0066"/>
                </a:solidFill>
              </a:rPr>
              <a:t>2</a:t>
            </a:r>
            <a:r>
              <a:rPr lang="zh-CN" altLang="en-US" sz="2400" b="1">
                <a:solidFill>
                  <a:srgbClr val="FF0066"/>
                </a:solidFill>
              </a:rPr>
              <a:t>．</a:t>
            </a:r>
            <a:r>
              <a:rPr lang="zh-CN" altLang="en-US" sz="2400" b="1"/>
              <a:t>二维数组的</a:t>
            </a:r>
            <a:r>
              <a:rPr lang="zh-CN" altLang="en-US" sz="2400" b="1">
                <a:solidFill>
                  <a:srgbClr val="C00000"/>
                </a:solidFill>
              </a:rPr>
              <a:t>初始化</a:t>
            </a:r>
            <a:br>
              <a:rPr lang="zh-CN" altLang="en-US" sz="2400">
                <a:solidFill>
                  <a:srgbClr val="FF0066"/>
                </a:solidFill>
              </a:rPr>
            </a:br>
            <a:br>
              <a:rPr lang="zh-CN" altLang="en-US" sz="2400"/>
            </a:br>
            <a:r>
              <a:rPr lang="zh-CN" altLang="en-US" sz="2400"/>
              <a:t>　　</a:t>
            </a:r>
            <a:r>
              <a:rPr lang="zh-CN" altLang="en-US" sz="2400" b="1"/>
              <a:t>◇ </a:t>
            </a:r>
            <a:r>
              <a:rPr lang="zh-CN" altLang="en-US" sz="2400" b="1">
                <a:solidFill>
                  <a:srgbClr val="0000CC"/>
                </a:solidFill>
              </a:rPr>
              <a:t>静态初始化</a:t>
            </a:r>
            <a:br>
              <a:rPr lang="zh-CN" altLang="en-US" sz="2400"/>
            </a:br>
            <a:r>
              <a:rPr lang="zh-CN" altLang="en-US" sz="2400"/>
              <a:t>　　</a:t>
            </a:r>
            <a:r>
              <a:rPr lang="en-US" altLang="zh-CN" sz="2400"/>
              <a:t>int intArray[ ][ ]={{1,2},{2,3},{3,4,5}};</a:t>
            </a:r>
            <a:endParaRPr lang="zh-CN" altLang="en-US" sz="24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a:extLst>
              <a:ext uri="{FF2B5EF4-FFF2-40B4-BE49-F238E27FC236}">
                <a16:creationId xmlns:a16="http://schemas.microsoft.com/office/drawing/2014/main" id="{F4316C97-B9A7-49EE-9644-BD651FC93346}"/>
              </a:ext>
            </a:extLst>
          </p:cNvPr>
          <p:cNvSpPr>
            <a:spLocks noGrp="1" noChangeArrowheads="1"/>
          </p:cNvSpPr>
          <p:nvPr>
            <p:ph type="body" idx="1"/>
          </p:nvPr>
        </p:nvSpPr>
        <p:spPr>
          <a:xfrm>
            <a:off x="0" y="404664"/>
            <a:ext cx="8893175" cy="6337300"/>
          </a:xfrm>
        </p:spPr>
        <p:txBody>
          <a:bodyPr/>
          <a:lstStyle/>
          <a:p>
            <a:pPr eaLnBrk="1" hangingPunct="1">
              <a:lnSpc>
                <a:spcPct val="80000"/>
              </a:lnSpc>
              <a:buFontTx/>
              <a:buNone/>
            </a:pPr>
            <a:r>
              <a:rPr lang="en-US" altLang="zh-CN" sz="2400"/>
              <a:t> </a:t>
            </a:r>
            <a:r>
              <a:rPr lang="en-US" altLang="zh-CN" sz="2400" b="1"/>
              <a:t>	◇ </a:t>
            </a:r>
            <a:r>
              <a:rPr lang="zh-CN" altLang="en-US" sz="2400" b="1">
                <a:solidFill>
                  <a:srgbClr val="0000CC"/>
                </a:solidFill>
              </a:rPr>
              <a:t>动态初始化</a:t>
            </a:r>
            <a:endParaRPr lang="en-US" altLang="zh-CN" sz="2400" b="1">
              <a:solidFill>
                <a:srgbClr val="0000CC"/>
              </a:solidFill>
            </a:endParaRPr>
          </a:p>
          <a:p>
            <a:pPr eaLnBrk="1" hangingPunct="1">
              <a:lnSpc>
                <a:spcPct val="80000"/>
              </a:lnSpc>
              <a:buFontTx/>
              <a:buNone/>
            </a:pPr>
            <a:endParaRPr lang="en-US" altLang="zh-CN" sz="800" b="1"/>
          </a:p>
          <a:p>
            <a:pPr eaLnBrk="1" hangingPunct="1">
              <a:lnSpc>
                <a:spcPct val="80000"/>
              </a:lnSpc>
              <a:buFontTx/>
              <a:buNone/>
            </a:pPr>
            <a:br>
              <a:rPr lang="zh-CN" altLang="en-US" sz="800" b="1"/>
            </a:br>
            <a:r>
              <a:rPr lang="zh-CN" altLang="en-US" sz="2400" b="1"/>
              <a:t>　　</a:t>
            </a:r>
            <a:r>
              <a:rPr lang="en-US" altLang="zh-CN" sz="2400" b="1"/>
              <a:t>1) </a:t>
            </a:r>
            <a:r>
              <a:rPr lang="zh-CN" altLang="en-US" sz="2400" b="1"/>
              <a:t>直接为每一维分配空间，</a:t>
            </a:r>
            <a:r>
              <a:rPr lang="zh-CN" altLang="en-US" sz="2400" b="1">
                <a:solidFill>
                  <a:srgbClr val="0000CC"/>
                </a:solidFill>
              </a:rPr>
              <a:t>格式如下：</a:t>
            </a:r>
            <a:br>
              <a:rPr lang="zh-CN" altLang="en-US" sz="2400" b="1"/>
            </a:br>
            <a:r>
              <a:rPr lang="zh-CN" altLang="en-US" sz="2400" b="1"/>
              <a:t>　　</a:t>
            </a:r>
            <a:r>
              <a:rPr lang="en-US" altLang="zh-CN" sz="2400" b="1"/>
              <a:t>arrayName = new type[arrayLength1][arrayLength2];</a:t>
            </a:r>
            <a:br>
              <a:rPr lang="en-US" altLang="zh-CN" sz="2400" b="1"/>
            </a:br>
            <a:r>
              <a:rPr lang="zh-CN" altLang="en-US" sz="2400" b="1"/>
              <a:t>　　</a:t>
            </a:r>
            <a:r>
              <a:rPr lang="zh-CN" altLang="en-US" sz="2000" b="1"/>
              <a:t>例：</a:t>
            </a:r>
            <a:r>
              <a:rPr lang="en-US" altLang="zh-CN" sz="2000" b="1"/>
              <a:t>int a[ ][ ] = new int[2][3]</a:t>
            </a:r>
            <a:r>
              <a:rPr lang="zh-CN" altLang="en-US" sz="2000" b="1"/>
              <a:t>；</a:t>
            </a:r>
            <a:br>
              <a:rPr lang="zh-CN" altLang="en-US" sz="2400" b="1"/>
            </a:br>
            <a:br>
              <a:rPr lang="zh-CN" altLang="en-US" sz="2400" b="1"/>
            </a:br>
            <a:r>
              <a:rPr lang="zh-CN" altLang="en-US" sz="2400" b="1"/>
              <a:t>　　</a:t>
            </a:r>
            <a:r>
              <a:rPr lang="en-US" altLang="zh-CN" sz="2400" b="1"/>
              <a:t>2) </a:t>
            </a:r>
            <a:r>
              <a:rPr lang="zh-CN" altLang="en-US" sz="2400" b="1"/>
              <a:t>从最高维开始，</a:t>
            </a:r>
            <a:r>
              <a:rPr lang="zh-CN" altLang="en-US" sz="2400" b="1">
                <a:solidFill>
                  <a:srgbClr val="0000CC"/>
                </a:solidFill>
              </a:rPr>
              <a:t>分别为每一维分配空间：</a:t>
            </a:r>
            <a:br>
              <a:rPr lang="zh-CN" altLang="en-US" sz="2400" b="1">
                <a:solidFill>
                  <a:srgbClr val="0000CC"/>
                </a:solidFill>
              </a:rPr>
            </a:br>
            <a:r>
              <a:rPr lang="zh-CN" altLang="en-US" sz="2400" b="1"/>
              <a:t>　　</a:t>
            </a:r>
            <a:r>
              <a:rPr lang="en-US" altLang="zh-CN" sz="2400" b="1"/>
              <a:t>arrayName = new type[length1][ ];</a:t>
            </a:r>
            <a:br>
              <a:rPr lang="en-US" altLang="zh-CN" sz="2400" b="1"/>
            </a:br>
            <a:r>
              <a:rPr lang="zh-CN" altLang="en-US" sz="2400" b="1"/>
              <a:t>　　</a:t>
            </a:r>
            <a:r>
              <a:rPr lang="en-US" altLang="zh-CN" sz="2400" b="1"/>
              <a:t>arrayName[0] = new type[length2];</a:t>
            </a:r>
            <a:br>
              <a:rPr lang="en-US" altLang="zh-CN" sz="2400" b="1"/>
            </a:br>
            <a:r>
              <a:rPr lang="zh-CN" altLang="en-US" sz="2400" b="1"/>
              <a:t>　　</a:t>
            </a:r>
            <a:r>
              <a:rPr lang="en-US" altLang="zh-CN" sz="2400" b="1"/>
              <a:t>arrayName[1] = new type[length2];</a:t>
            </a:r>
            <a:br>
              <a:rPr lang="en-US" altLang="zh-CN" sz="2400" b="1"/>
            </a:br>
            <a:r>
              <a:rPr lang="zh-CN" altLang="en-US" sz="2400" b="1"/>
              <a:t>　　</a:t>
            </a:r>
            <a:r>
              <a:rPr lang="en-US" altLang="zh-CN" sz="2400" b="1"/>
              <a:t>…</a:t>
            </a:r>
          </a:p>
          <a:p>
            <a:pPr eaLnBrk="1" hangingPunct="1">
              <a:lnSpc>
                <a:spcPct val="80000"/>
              </a:lnSpc>
              <a:buFontTx/>
              <a:buNone/>
            </a:pPr>
            <a:br>
              <a:rPr lang="en-US" altLang="zh-CN" sz="2400" b="1"/>
            </a:br>
            <a:br>
              <a:rPr lang="en-US" altLang="zh-CN" sz="2400" b="1"/>
            </a:br>
            <a:r>
              <a:rPr lang="zh-CN" altLang="en-US" sz="2400" b="1"/>
              <a:t>　　例：二维简单数据类型数组的动态初始化如下</a:t>
            </a:r>
            <a:r>
              <a:rPr lang="en-US" altLang="zh-CN" sz="2400" b="1"/>
              <a:t>,</a:t>
            </a:r>
            <a:br>
              <a:rPr lang="en-US" altLang="zh-CN" sz="2400" b="1"/>
            </a:br>
            <a:r>
              <a:rPr lang="zh-CN" altLang="en-US" sz="2400" b="1"/>
              <a:t>　　</a:t>
            </a:r>
            <a:r>
              <a:rPr lang="en-US" altLang="zh-CN" sz="2000" b="1"/>
              <a:t>int a[ ][ ] = new int[2][ ]</a:t>
            </a:r>
            <a:r>
              <a:rPr lang="zh-CN" altLang="en-US" sz="2000" b="1"/>
              <a:t>；</a:t>
            </a:r>
            <a:br>
              <a:rPr lang="zh-CN" altLang="en-US" sz="2000" b="1"/>
            </a:br>
            <a:r>
              <a:rPr lang="zh-CN" altLang="en-US" sz="2000" b="1"/>
              <a:t>　　  </a:t>
            </a:r>
            <a:r>
              <a:rPr lang="en-US" altLang="zh-CN" sz="2000" b="1"/>
              <a:t>a[0] = new int[3];</a:t>
            </a:r>
            <a:br>
              <a:rPr lang="en-US" altLang="zh-CN" sz="2000" b="1"/>
            </a:br>
            <a:r>
              <a:rPr lang="zh-CN" altLang="en-US" sz="2000" b="1"/>
              <a:t>　　  </a:t>
            </a:r>
            <a:r>
              <a:rPr lang="en-US" altLang="zh-CN" sz="2000" b="1"/>
              <a:t>a[1] = new int[5];</a:t>
            </a:r>
            <a:br>
              <a:rPr lang="en-US" altLang="zh-CN" sz="2400" b="1"/>
            </a:br>
            <a:endParaRPr lang="en-US" altLang="zh-CN" sz="2400" b="1"/>
          </a:p>
          <a:p>
            <a:pPr eaLnBrk="1" hangingPunct="1">
              <a:lnSpc>
                <a:spcPct val="80000"/>
              </a:lnSpc>
              <a:buFontTx/>
              <a:buNone/>
            </a:pPr>
            <a:r>
              <a:rPr lang="en-US" altLang="zh-CN" sz="2400"/>
              <a:t>           </a:t>
            </a:r>
            <a:r>
              <a:rPr lang="en-US" altLang="zh-CN" sz="2400" b="1"/>
              <a:t>int b[ ][ ] = new int[ ][</a:t>
            </a:r>
            <a:r>
              <a:rPr lang="en-US" altLang="zh-CN" sz="2400"/>
              <a:t>4</a:t>
            </a:r>
            <a:r>
              <a:rPr lang="en-US" altLang="zh-CN" sz="2400" b="1"/>
              <a:t>];    //</a:t>
            </a:r>
            <a:r>
              <a:rPr lang="zh-CN" altLang="en-US" sz="2400" b="1"/>
              <a:t>错误</a:t>
            </a:r>
            <a:endParaRPr lang="en-US" altLang="zh-CN" sz="24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800593FF-3576-442C-A51B-7263A76864F4}"/>
              </a:ext>
            </a:extLst>
          </p:cNvPr>
          <p:cNvSpPr>
            <a:spLocks noGrp="1" noChangeArrowheads="1"/>
          </p:cNvSpPr>
          <p:nvPr>
            <p:ph type="body" idx="1"/>
          </p:nvPr>
        </p:nvSpPr>
        <p:spPr>
          <a:xfrm>
            <a:off x="125412" y="1052736"/>
            <a:ext cx="8893175" cy="4320331"/>
          </a:xfrm>
        </p:spPr>
        <p:txBody>
          <a:bodyPr/>
          <a:lstStyle/>
          <a:p>
            <a:pPr eaLnBrk="1" hangingPunct="1">
              <a:lnSpc>
                <a:spcPct val="90000"/>
              </a:lnSpc>
              <a:buFont typeface="Wingdings" panose="05000000000000000000" pitchFamily="2" charset="2"/>
              <a:buChar char="Ø"/>
            </a:pPr>
            <a:r>
              <a:rPr lang="zh-CN" altLang="en-US" sz="2400" b="1"/>
              <a:t>对于</a:t>
            </a:r>
            <a:r>
              <a:rPr lang="zh-CN" altLang="en-US" sz="2400" b="1">
                <a:solidFill>
                  <a:srgbClr val="0000CC"/>
                </a:solidFill>
              </a:rPr>
              <a:t>二维复合数据类型</a:t>
            </a:r>
            <a:r>
              <a:rPr lang="zh-CN" altLang="en-US" sz="2400" b="1"/>
              <a:t>的数组，必须首先为最高维分配空间，然后再顺次为低维分配空间。而且，必须为每个数组元素单独分配空间。</a:t>
            </a:r>
            <a:br>
              <a:rPr lang="zh-CN" altLang="en-US" sz="2400" b="1"/>
            </a:br>
            <a:br>
              <a:rPr lang="zh-CN" altLang="en-US" sz="2400" b="1"/>
            </a:br>
            <a:r>
              <a:rPr lang="zh-CN" altLang="en-US" sz="2400" b="1"/>
              <a:t>例如：</a:t>
            </a:r>
            <a:br>
              <a:rPr lang="zh-CN" altLang="en-US" sz="2400" b="1"/>
            </a:br>
            <a:r>
              <a:rPr lang="en-US" altLang="zh-CN" sz="2000" b="1"/>
              <a:t>String s[ ][ ] = new String[2][ ];</a:t>
            </a:r>
            <a:br>
              <a:rPr lang="en-US" altLang="zh-CN" sz="2000" b="1"/>
            </a:br>
            <a:r>
              <a:rPr lang="en-US" altLang="zh-CN" sz="2000" b="1"/>
              <a:t>s[0]= new String[2];    //</a:t>
            </a:r>
            <a:r>
              <a:rPr lang="zh-CN" altLang="en-US" sz="2000" b="1"/>
              <a:t>为最高维分配空间</a:t>
            </a:r>
            <a:br>
              <a:rPr lang="zh-CN" altLang="en-US" sz="2000" b="1"/>
            </a:br>
            <a:r>
              <a:rPr lang="en-US" altLang="zh-CN" sz="2000" b="1"/>
              <a:t>s[1]= new String[2];    //</a:t>
            </a:r>
            <a:r>
              <a:rPr lang="zh-CN" altLang="en-US" sz="2000" b="1"/>
              <a:t>为最高维分配空间</a:t>
            </a:r>
            <a:br>
              <a:rPr lang="zh-CN" altLang="en-US" sz="2000" b="1"/>
            </a:br>
            <a:endParaRPr lang="zh-CN" altLang="en-US" sz="2000" b="1"/>
          </a:p>
          <a:p>
            <a:pPr eaLnBrk="1" hangingPunct="1">
              <a:lnSpc>
                <a:spcPct val="90000"/>
              </a:lnSpc>
              <a:buFontTx/>
              <a:buNone/>
            </a:pPr>
            <a:r>
              <a:rPr lang="zh-CN" altLang="en-US" sz="2000" b="1"/>
              <a:t>     </a:t>
            </a:r>
            <a:r>
              <a:rPr lang="en-US" altLang="zh-CN" sz="2000" b="1"/>
              <a:t>s[0][0]= new String(“Good”);    //</a:t>
            </a:r>
            <a:r>
              <a:rPr lang="zh-CN" altLang="en-US" sz="2000" b="1"/>
              <a:t>为每个数组元素单独分配空间</a:t>
            </a:r>
            <a:br>
              <a:rPr lang="zh-CN" altLang="en-US" sz="2000" b="1"/>
            </a:br>
            <a:r>
              <a:rPr lang="en-US" altLang="zh-CN" sz="2000" b="1"/>
              <a:t>s[0][1]= new String(“Luck”);     //</a:t>
            </a:r>
            <a:r>
              <a:rPr lang="zh-CN" altLang="en-US" sz="2000" b="1"/>
              <a:t>为每个数组元素单独分配空间</a:t>
            </a:r>
            <a:br>
              <a:rPr lang="zh-CN" altLang="en-US" sz="2000" b="1"/>
            </a:br>
            <a:r>
              <a:rPr lang="en-US" altLang="zh-CN" sz="2000" b="1"/>
              <a:t>s[1][0]= new String(“to”);          //</a:t>
            </a:r>
            <a:r>
              <a:rPr lang="zh-CN" altLang="en-US" sz="2000" b="1"/>
              <a:t>为每个数组元素单独分配空间</a:t>
            </a:r>
            <a:br>
              <a:rPr lang="zh-CN" altLang="en-US" sz="2000" b="1"/>
            </a:br>
            <a:r>
              <a:rPr lang="en-US" altLang="zh-CN" sz="2000" b="1"/>
              <a:t>s[1][1]= new String(“You”);       //</a:t>
            </a:r>
            <a:r>
              <a:rPr lang="zh-CN" altLang="en-US" sz="2000" b="1"/>
              <a:t>为每个数组元素单独分配空间</a:t>
            </a:r>
            <a:br>
              <a:rPr lang="zh-CN" altLang="en-US" sz="2000" b="1"/>
            </a:br>
            <a:endParaRPr lang="zh-CN" altLang="en-US" sz="2000" b="1"/>
          </a:p>
          <a:p>
            <a:pPr eaLnBrk="1" hangingPunct="1">
              <a:lnSpc>
                <a:spcPct val="90000"/>
              </a:lnSpc>
              <a:buFontTx/>
              <a:buNone/>
            </a:pPr>
            <a:endParaRPr lang="en-US" altLang="zh-CN" sz="2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E285404D-C83F-4A3E-B605-6C2EA0D07DFC}"/>
              </a:ext>
            </a:extLst>
          </p:cNvPr>
          <p:cNvSpPr>
            <a:spLocks noGrp="1" noChangeArrowheads="1"/>
          </p:cNvSpPr>
          <p:nvPr>
            <p:ph type="body" idx="1"/>
          </p:nvPr>
        </p:nvSpPr>
        <p:spPr>
          <a:xfrm>
            <a:off x="446856" y="621407"/>
            <a:ext cx="8229600" cy="5615905"/>
          </a:xfrm>
        </p:spPr>
        <p:txBody>
          <a:bodyPr/>
          <a:lstStyle/>
          <a:p>
            <a:pPr eaLnBrk="1" hangingPunct="1">
              <a:buFontTx/>
              <a:buNone/>
            </a:pPr>
            <a:r>
              <a:rPr lang="en-US" altLang="zh-CN" sz="2200" b="1">
                <a:solidFill>
                  <a:srgbClr val="FF0066"/>
                </a:solidFill>
              </a:rPr>
              <a:t>2</a:t>
            </a:r>
            <a:r>
              <a:rPr lang="zh-CN" altLang="en-US" sz="2200" b="1">
                <a:solidFill>
                  <a:srgbClr val="FF0066"/>
                </a:solidFill>
              </a:rPr>
              <a:t>．常量和变量</a:t>
            </a:r>
            <a:br>
              <a:rPr lang="zh-CN" altLang="en-US" sz="2200">
                <a:solidFill>
                  <a:srgbClr val="FF0066"/>
                </a:solidFill>
              </a:rPr>
            </a:br>
            <a:r>
              <a:rPr lang="zh-CN" altLang="en-US" sz="2200" b="1">
                <a:solidFill>
                  <a:srgbClr val="6666FF"/>
                </a:solidFill>
              </a:rPr>
              <a:t>常量</a:t>
            </a:r>
            <a:r>
              <a:rPr lang="zh-CN" altLang="en-US" sz="2200"/>
              <a:t>：</a:t>
            </a:r>
            <a:r>
              <a:rPr lang="zh-CN" altLang="en-US" sz="2200" b="1"/>
              <a:t>用保留字</a:t>
            </a:r>
            <a:r>
              <a:rPr lang="en-US" altLang="zh-CN" sz="2200" b="1"/>
              <a:t>final</a:t>
            </a:r>
            <a:r>
              <a:rPr lang="zh-CN" altLang="en-US" sz="2200" b="1"/>
              <a:t>来实现</a:t>
            </a:r>
            <a:br>
              <a:rPr lang="zh-CN" altLang="en-US" sz="2200" b="1"/>
            </a:br>
            <a:r>
              <a:rPr lang="zh-CN" altLang="en-US" sz="2200" b="1"/>
              <a:t>　　　　如：</a:t>
            </a:r>
            <a:r>
              <a:rPr lang="en-US" altLang="zh-CN" sz="2200" b="1"/>
              <a:t>final int NUM=100;</a:t>
            </a:r>
            <a:br>
              <a:rPr lang="en-US" altLang="zh-CN" sz="2200" b="1"/>
            </a:br>
            <a:r>
              <a:rPr lang="zh-CN" altLang="en-US" sz="2200" b="1">
                <a:solidFill>
                  <a:srgbClr val="6666FF"/>
                </a:solidFill>
              </a:rPr>
              <a:t>变量</a:t>
            </a:r>
            <a:r>
              <a:rPr lang="zh-CN" altLang="en-US" sz="2200">
                <a:solidFill>
                  <a:srgbClr val="6666FF"/>
                </a:solidFill>
              </a:rPr>
              <a:t>：</a:t>
            </a:r>
            <a:r>
              <a:rPr lang="zh-CN" altLang="en-US" sz="2200" b="1"/>
              <a:t>是</a:t>
            </a:r>
            <a:r>
              <a:rPr lang="en-US" altLang="zh-CN" sz="2200" b="1"/>
              <a:t>Java </a:t>
            </a:r>
            <a:r>
              <a:rPr lang="zh-CN" altLang="en-US" sz="2200" b="1"/>
              <a:t>程序中的基本存储单元，它的定义包括变量名、变量类型和作用域几个部分。</a:t>
            </a:r>
          </a:p>
          <a:p>
            <a:pPr eaLnBrk="1" hangingPunct="1">
              <a:buFontTx/>
              <a:buNone/>
            </a:pPr>
            <a:r>
              <a:rPr lang="zh-CN" altLang="en-US" sz="2200" b="1"/>
              <a:t>　　　 　   如：</a:t>
            </a:r>
            <a:r>
              <a:rPr lang="en-US" altLang="zh-CN" sz="2200" b="1"/>
              <a:t>int count; char c=‘a’;</a:t>
            </a:r>
            <a:br>
              <a:rPr lang="en-US" altLang="zh-CN" sz="2200" b="1"/>
            </a:br>
            <a:br>
              <a:rPr lang="en-US" altLang="zh-CN" sz="2200"/>
            </a:br>
            <a:r>
              <a:rPr lang="en-US" altLang="zh-CN" sz="2200"/>
              <a:t>	</a:t>
            </a:r>
            <a:r>
              <a:rPr lang="zh-CN" altLang="en-US" sz="2200"/>
              <a:t>变量</a:t>
            </a:r>
            <a:r>
              <a:rPr lang="zh-CN" altLang="en-US" sz="2200" b="1"/>
              <a:t>按被声明的位置划分：</a:t>
            </a:r>
          </a:p>
          <a:p>
            <a:pPr eaLnBrk="1" hangingPunct="1">
              <a:buFontTx/>
              <a:buNone/>
            </a:pPr>
            <a:r>
              <a:rPr lang="zh-CN" altLang="en-US" sz="2200" b="1"/>
              <a:t> 		－</a:t>
            </a:r>
            <a:r>
              <a:rPr lang="zh-CN" altLang="en-US" sz="2200" b="1">
                <a:solidFill>
                  <a:srgbClr val="6666FF"/>
                </a:solidFill>
              </a:rPr>
              <a:t>局部变量</a:t>
            </a:r>
            <a:r>
              <a:rPr lang="zh-CN" altLang="en-US" sz="2200" b="1"/>
              <a:t>： 方法或语句块内部定义的变量</a:t>
            </a:r>
          </a:p>
          <a:p>
            <a:pPr eaLnBrk="1" hangingPunct="1">
              <a:buFontTx/>
              <a:buNone/>
            </a:pPr>
            <a:r>
              <a:rPr lang="zh-CN" altLang="en-US" sz="2200" b="1"/>
              <a:t>		－</a:t>
            </a:r>
            <a:r>
              <a:rPr lang="zh-CN" altLang="en-US" sz="2200" b="1">
                <a:solidFill>
                  <a:srgbClr val="6666FF"/>
                </a:solidFill>
              </a:rPr>
              <a:t>成员变量</a:t>
            </a:r>
            <a:r>
              <a:rPr lang="zh-CN" altLang="en-US" sz="2200" b="1"/>
              <a:t>：方法外部，类的内部定义的变量</a:t>
            </a:r>
          </a:p>
          <a:p>
            <a:pPr eaLnBrk="1" hangingPunct="1">
              <a:buFontTx/>
              <a:buNone/>
            </a:pPr>
            <a:endParaRPr lang="zh-CN" altLang="en-US" sz="2200" b="1"/>
          </a:p>
          <a:p>
            <a:pPr eaLnBrk="1" hangingPunct="1">
              <a:buFontTx/>
              <a:buNone/>
            </a:pPr>
            <a:r>
              <a:rPr lang="zh-CN" altLang="en-US" sz="2200" b="1"/>
              <a:t>		按所属的数据类型划分：</a:t>
            </a:r>
          </a:p>
          <a:p>
            <a:pPr eaLnBrk="1" hangingPunct="1">
              <a:buFontTx/>
              <a:buNone/>
            </a:pPr>
            <a:r>
              <a:rPr lang="zh-CN" altLang="en-US" sz="2200" b="1"/>
              <a:t>		－</a:t>
            </a:r>
            <a:r>
              <a:rPr lang="zh-CN" altLang="en-US" sz="2200" b="1">
                <a:solidFill>
                  <a:srgbClr val="6666FF"/>
                </a:solidFill>
              </a:rPr>
              <a:t>基本数据类型变量</a:t>
            </a:r>
          </a:p>
          <a:p>
            <a:pPr eaLnBrk="1" hangingPunct="1">
              <a:buFontTx/>
              <a:buNone/>
            </a:pPr>
            <a:r>
              <a:rPr lang="zh-CN" altLang="en-US" sz="2200" b="1"/>
              <a:t>		－</a:t>
            </a:r>
            <a:r>
              <a:rPr lang="zh-CN" altLang="en-US" sz="2200" b="1">
                <a:solidFill>
                  <a:srgbClr val="6666FF"/>
                </a:solidFill>
              </a:rPr>
              <a:t>引用数据类型变量</a:t>
            </a:r>
            <a:endParaRPr lang="zh-CN" altLang="en-US"/>
          </a:p>
          <a:p>
            <a:pPr eaLnBrk="1" hangingPunct="1">
              <a:buFontTx/>
              <a:buNone/>
            </a:pPr>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AB2B5199-887D-4F80-8648-BEE424A0D40D}"/>
              </a:ext>
            </a:extLst>
          </p:cNvPr>
          <p:cNvSpPr>
            <a:spLocks noGrp="1" noChangeArrowheads="1"/>
          </p:cNvSpPr>
          <p:nvPr>
            <p:ph type="body" idx="1"/>
          </p:nvPr>
        </p:nvSpPr>
        <p:spPr>
          <a:xfrm>
            <a:off x="457200" y="908720"/>
            <a:ext cx="8229600" cy="3311649"/>
          </a:xfrm>
        </p:spPr>
        <p:txBody>
          <a:bodyPr/>
          <a:lstStyle/>
          <a:p>
            <a:pPr eaLnBrk="1" hangingPunct="1">
              <a:buFont typeface="Wingdings" panose="05000000000000000000" pitchFamily="2" charset="2"/>
              <a:buChar char="Ø"/>
            </a:pPr>
            <a:r>
              <a:rPr lang="en-US" altLang="zh-CN" sz="2400" b="1">
                <a:solidFill>
                  <a:srgbClr val="FF0066"/>
                </a:solidFill>
              </a:rPr>
              <a:t>3</a:t>
            </a:r>
            <a:r>
              <a:rPr lang="zh-CN" altLang="en-US" sz="2400" b="1">
                <a:solidFill>
                  <a:srgbClr val="FF0066"/>
                </a:solidFill>
              </a:rPr>
              <a:t>．二维数组元素的引用</a:t>
            </a:r>
            <a:br>
              <a:rPr lang="zh-CN" altLang="en-US" sz="2400">
                <a:solidFill>
                  <a:srgbClr val="FF0066"/>
                </a:solidFill>
              </a:rPr>
            </a:br>
            <a:r>
              <a:rPr lang="zh-CN" altLang="en-US" sz="2400"/>
              <a:t>　　</a:t>
            </a:r>
            <a:br>
              <a:rPr lang="zh-CN" altLang="en-US" sz="2400"/>
            </a:br>
            <a:r>
              <a:rPr lang="zh-CN" altLang="en-US" sz="2400" b="1"/>
              <a:t>对二维数组中的每个元素，引用方式为：   </a:t>
            </a:r>
            <a:endParaRPr lang="en-US" altLang="zh-CN" sz="2400" b="1"/>
          </a:p>
          <a:p>
            <a:pPr eaLnBrk="1" hangingPunct="1">
              <a:buFontTx/>
              <a:buNone/>
            </a:pPr>
            <a:r>
              <a:rPr lang="en-US" altLang="zh-CN" sz="2400" b="1"/>
              <a:t>            arrayName[index1][index2]</a:t>
            </a:r>
            <a:br>
              <a:rPr lang="en-US" altLang="zh-CN" sz="2400" b="1"/>
            </a:br>
            <a:r>
              <a:rPr lang="zh-CN" altLang="en-US" sz="2400" b="1"/>
              <a:t>　　 例如： </a:t>
            </a:r>
            <a:r>
              <a:rPr lang="en-US" altLang="zh-CN" sz="2400" b="1"/>
              <a:t>num[1][0];</a:t>
            </a:r>
            <a:br>
              <a:rPr lang="en-US" altLang="zh-CN" sz="2400"/>
            </a:br>
            <a:endParaRPr lang="en-US" altLang="zh-CN"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3">
            <a:extLst>
              <a:ext uri="{FF2B5EF4-FFF2-40B4-BE49-F238E27FC236}">
                <a16:creationId xmlns:a16="http://schemas.microsoft.com/office/drawing/2014/main" id="{026D9498-F7EB-4B82-9AAA-50F8066C3B0B}"/>
              </a:ext>
            </a:extLst>
          </p:cNvPr>
          <p:cNvSpPr>
            <a:spLocks noGrp="1" noChangeArrowheads="1"/>
          </p:cNvSpPr>
          <p:nvPr>
            <p:ph type="body" idx="1"/>
          </p:nvPr>
        </p:nvSpPr>
        <p:spPr>
          <a:xfrm>
            <a:off x="457200" y="260350"/>
            <a:ext cx="8229600" cy="5865813"/>
          </a:xfrm>
        </p:spPr>
        <p:txBody>
          <a:bodyPr/>
          <a:lstStyle/>
          <a:p>
            <a:pPr eaLnBrk="1" hangingPunct="1">
              <a:lnSpc>
                <a:spcPct val="80000"/>
              </a:lnSpc>
              <a:buFontTx/>
              <a:buNone/>
            </a:pPr>
            <a:r>
              <a:rPr lang="en-US" altLang="zh-CN" sz="2000" b="1" dirty="0"/>
              <a:t>import </a:t>
            </a:r>
            <a:r>
              <a:rPr lang="en-US" altLang="zh-CN" sz="2000" b="1" dirty="0" err="1"/>
              <a:t>java.util</a:t>
            </a:r>
            <a:r>
              <a:rPr lang="en-US" altLang="zh-CN" sz="2000" b="1" dirty="0"/>
              <a:t>.*;</a:t>
            </a:r>
          </a:p>
          <a:p>
            <a:pPr eaLnBrk="1" hangingPunct="1">
              <a:lnSpc>
                <a:spcPct val="80000"/>
              </a:lnSpc>
              <a:buFontTx/>
              <a:buNone/>
            </a:pPr>
            <a:r>
              <a:rPr lang="en-US" altLang="zh-CN" sz="2000" b="1" dirty="0"/>
              <a:t>public class </a:t>
            </a:r>
            <a:r>
              <a:rPr lang="en-US" altLang="zh-CN" sz="2000" b="1" dirty="0" err="1"/>
              <a:t>TestScanner</a:t>
            </a:r>
            <a:endParaRPr lang="en-US" altLang="zh-CN" sz="2000" b="1" dirty="0"/>
          </a:p>
          <a:p>
            <a:pPr eaLnBrk="1" hangingPunct="1">
              <a:lnSpc>
                <a:spcPct val="80000"/>
              </a:lnSpc>
              <a:buFontTx/>
              <a:buNone/>
            </a:pPr>
            <a:r>
              <a:rPr lang="en-US" altLang="zh-CN" sz="2000" b="1" dirty="0"/>
              <a:t>{</a:t>
            </a:r>
          </a:p>
          <a:p>
            <a:pPr eaLnBrk="1" hangingPunct="1">
              <a:lnSpc>
                <a:spcPct val="80000"/>
              </a:lnSpc>
              <a:buFontTx/>
              <a:buNone/>
            </a:pPr>
            <a:r>
              <a:rPr lang="en-US" altLang="zh-CN" sz="2000" b="1" dirty="0"/>
              <a:t>    public static void main (String </a:t>
            </a:r>
            <a:r>
              <a:rPr lang="en-US" altLang="zh-CN" sz="2000" b="1" dirty="0" err="1"/>
              <a:t>args</a:t>
            </a:r>
            <a:r>
              <a:rPr lang="en-US" altLang="zh-CN" sz="2000" b="1" dirty="0"/>
              <a:t>[ ]){</a:t>
            </a:r>
          </a:p>
          <a:p>
            <a:pPr eaLnBrk="1" hangingPunct="1">
              <a:lnSpc>
                <a:spcPct val="80000"/>
              </a:lnSpc>
              <a:buFontTx/>
              <a:buNone/>
            </a:pPr>
            <a:r>
              <a:rPr lang="en-US" altLang="zh-CN" sz="2000" b="1" dirty="0"/>
              <a:t>       Scanner reader=new Scanner(</a:t>
            </a:r>
            <a:r>
              <a:rPr lang="en-US" altLang="zh-CN" sz="2000" b="1" dirty="0" err="1"/>
              <a:t>System.in</a:t>
            </a:r>
            <a:r>
              <a:rPr lang="en-US" altLang="zh-CN" sz="2000" b="1" dirty="0"/>
              <a:t>);</a:t>
            </a:r>
          </a:p>
          <a:p>
            <a:pPr eaLnBrk="1" hangingPunct="1">
              <a:lnSpc>
                <a:spcPct val="80000"/>
              </a:lnSpc>
              <a:buFontTx/>
              <a:buNone/>
            </a:pPr>
            <a:r>
              <a:rPr lang="en-US" altLang="zh-CN" sz="2000" b="1" dirty="0"/>
              <a:t>       int sum=0;</a:t>
            </a:r>
          </a:p>
          <a:p>
            <a:pPr eaLnBrk="1" hangingPunct="1">
              <a:lnSpc>
                <a:spcPct val="80000"/>
              </a:lnSpc>
              <a:buFontTx/>
              <a:buNone/>
            </a:pPr>
            <a:r>
              <a:rPr lang="en-US" altLang="zh-CN" sz="2000" b="1" dirty="0"/>
              <a:t>       int m=0;</a:t>
            </a:r>
          </a:p>
          <a:p>
            <a:pPr eaLnBrk="1" hangingPunct="1">
              <a:lnSpc>
                <a:spcPct val="80000"/>
              </a:lnSpc>
              <a:buFontTx/>
              <a:buNone/>
            </a:pPr>
            <a:r>
              <a:rPr lang="en-US" altLang="zh-CN" sz="2000" b="1" dirty="0"/>
              <a:t>       int a[][] = new int[3][2];</a:t>
            </a:r>
          </a:p>
          <a:p>
            <a:pPr eaLnBrk="1" hangingPunct="1">
              <a:lnSpc>
                <a:spcPct val="80000"/>
              </a:lnSpc>
              <a:buFontTx/>
              <a:buNone/>
            </a:pPr>
            <a:r>
              <a:rPr lang="en-US" altLang="zh-CN" sz="2000" b="1" dirty="0"/>
              <a:t>       //</a:t>
            </a:r>
            <a:r>
              <a:rPr lang="en-US" altLang="zh-CN" sz="2000" b="1" dirty="0" err="1"/>
              <a:t>System.out.println</a:t>
            </a:r>
            <a:r>
              <a:rPr lang="en-US" altLang="zh-CN" sz="2000" b="1" dirty="0"/>
              <a:t>(</a:t>
            </a:r>
            <a:r>
              <a:rPr lang="en-US" altLang="zh-CN" sz="2000" b="1" dirty="0" err="1"/>
              <a:t>a.length</a:t>
            </a:r>
            <a:r>
              <a:rPr lang="en-US" altLang="zh-CN" sz="2000" b="1" dirty="0"/>
              <a:t>);</a:t>
            </a:r>
          </a:p>
          <a:p>
            <a:pPr eaLnBrk="1" hangingPunct="1">
              <a:lnSpc>
                <a:spcPct val="80000"/>
              </a:lnSpc>
              <a:buFontTx/>
              <a:buNone/>
            </a:pPr>
            <a:r>
              <a:rPr lang="en-US" altLang="zh-CN" sz="2000" b="1" dirty="0"/>
              <a:t>       for(int </a:t>
            </a:r>
            <a:r>
              <a:rPr lang="en-US" altLang="zh-CN" sz="2000" b="1" dirty="0" err="1"/>
              <a:t>i</a:t>
            </a:r>
            <a:r>
              <a:rPr lang="en-US" altLang="zh-CN" sz="2000" b="1" dirty="0"/>
              <a:t>=0; </a:t>
            </a:r>
            <a:r>
              <a:rPr lang="en-US" altLang="zh-CN" sz="2000" b="1" dirty="0" err="1"/>
              <a:t>i</a:t>
            </a:r>
            <a:r>
              <a:rPr lang="en-US" altLang="zh-CN" sz="2000" b="1" dirty="0"/>
              <a:t>&lt;</a:t>
            </a:r>
            <a:r>
              <a:rPr lang="en-US" altLang="zh-CN" sz="2000" b="1" dirty="0" err="1"/>
              <a:t>a.length</a:t>
            </a:r>
            <a:r>
              <a:rPr lang="en-US" altLang="zh-CN" sz="2000" b="1" dirty="0"/>
              <a:t>; </a:t>
            </a:r>
            <a:r>
              <a:rPr lang="en-US" altLang="zh-CN" sz="2000" b="1" dirty="0" err="1"/>
              <a:t>i</a:t>
            </a:r>
            <a:r>
              <a:rPr lang="en-US" altLang="zh-CN" sz="2000" b="1" dirty="0"/>
              <a:t>++)</a:t>
            </a:r>
          </a:p>
          <a:p>
            <a:pPr eaLnBrk="1" hangingPunct="1">
              <a:lnSpc>
                <a:spcPct val="80000"/>
              </a:lnSpc>
              <a:buFontTx/>
              <a:buNone/>
            </a:pPr>
            <a:r>
              <a:rPr lang="en-US" altLang="zh-CN" sz="2000" b="1" dirty="0"/>
              <a:t>       {  </a:t>
            </a:r>
          </a:p>
          <a:p>
            <a:pPr eaLnBrk="1" hangingPunct="1">
              <a:lnSpc>
                <a:spcPct val="80000"/>
              </a:lnSpc>
              <a:buFontTx/>
              <a:buNone/>
            </a:pPr>
            <a:r>
              <a:rPr lang="en-US" altLang="zh-CN" sz="2000" b="1" dirty="0"/>
              <a:t>       	  for(int j=0; j&lt;a[</a:t>
            </a:r>
            <a:r>
              <a:rPr lang="en-US" altLang="zh-CN" sz="2000" b="1" dirty="0" err="1"/>
              <a:t>i</a:t>
            </a:r>
            <a:r>
              <a:rPr lang="en-US" altLang="zh-CN" sz="2000" b="1" dirty="0"/>
              <a:t>].length; </a:t>
            </a:r>
            <a:r>
              <a:rPr lang="en-US" altLang="zh-CN" sz="2000" b="1" dirty="0" err="1"/>
              <a:t>j++</a:t>
            </a:r>
            <a:r>
              <a:rPr lang="en-US" altLang="zh-CN" sz="2000" b="1" dirty="0"/>
              <a:t>)</a:t>
            </a:r>
          </a:p>
          <a:p>
            <a:pPr eaLnBrk="1" hangingPunct="1">
              <a:lnSpc>
                <a:spcPct val="80000"/>
              </a:lnSpc>
              <a:buFontTx/>
              <a:buNone/>
            </a:pPr>
            <a:r>
              <a:rPr lang="en-US" altLang="zh-CN" sz="2000" b="1" dirty="0"/>
              <a:t>       	  {	a[</a:t>
            </a:r>
            <a:r>
              <a:rPr lang="en-US" altLang="zh-CN" sz="2000" b="1" dirty="0" err="1"/>
              <a:t>i</a:t>
            </a:r>
            <a:r>
              <a:rPr lang="en-US" altLang="zh-CN" sz="2000" b="1" dirty="0"/>
              <a:t>][j]=</a:t>
            </a:r>
            <a:r>
              <a:rPr lang="en-US" altLang="zh-CN" sz="2000" b="1" dirty="0" err="1"/>
              <a:t>reader.nextInt</a:t>
            </a:r>
            <a:r>
              <a:rPr lang="en-US" altLang="zh-CN" sz="2000" b="1" dirty="0"/>
              <a:t>();</a:t>
            </a:r>
          </a:p>
          <a:p>
            <a:pPr eaLnBrk="1" hangingPunct="1">
              <a:lnSpc>
                <a:spcPct val="80000"/>
              </a:lnSpc>
              <a:buFontTx/>
              <a:buNone/>
            </a:pPr>
            <a:r>
              <a:rPr lang="en-US" altLang="zh-CN" sz="2000" b="1" dirty="0"/>
              <a:t>       	  	m=m+1;</a:t>
            </a:r>
          </a:p>
          <a:p>
            <a:pPr eaLnBrk="1" hangingPunct="1">
              <a:lnSpc>
                <a:spcPct val="80000"/>
              </a:lnSpc>
              <a:buFontTx/>
              <a:buNone/>
            </a:pPr>
            <a:r>
              <a:rPr lang="en-US" altLang="zh-CN" sz="2000" b="1" dirty="0"/>
              <a:t>       	  	sum=</a:t>
            </a:r>
            <a:r>
              <a:rPr lang="en-US" altLang="zh-CN" sz="2000" b="1" dirty="0" err="1"/>
              <a:t>sum+a</a:t>
            </a:r>
            <a:r>
              <a:rPr lang="en-US" altLang="zh-CN" sz="2000" b="1" dirty="0"/>
              <a:t>[</a:t>
            </a:r>
            <a:r>
              <a:rPr lang="en-US" altLang="zh-CN" sz="2000" b="1" dirty="0" err="1"/>
              <a:t>i</a:t>
            </a:r>
            <a:r>
              <a:rPr lang="en-US" altLang="zh-CN" sz="2000" b="1" dirty="0"/>
              <a:t>][j];</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r>
              <a:rPr lang="en-US" altLang="zh-CN" sz="2000" b="1" dirty="0" err="1"/>
              <a:t>System.out.printf</a:t>
            </a:r>
            <a:r>
              <a:rPr lang="en-US" altLang="zh-CN" sz="2000" b="1" dirty="0"/>
              <a:t>("%d</a:t>
            </a:r>
            <a:r>
              <a:rPr lang="zh-CN" altLang="en-US" sz="2000" b="1" dirty="0"/>
              <a:t>个数的和为</a:t>
            </a:r>
            <a:r>
              <a:rPr lang="en-US" altLang="zh-CN" sz="2000" b="1" dirty="0"/>
              <a:t>%d\n", m, sum);</a:t>
            </a:r>
          </a:p>
          <a:p>
            <a:pPr eaLnBrk="1" hangingPunct="1">
              <a:lnSpc>
                <a:spcPct val="80000"/>
              </a:lnSpc>
              <a:buFontTx/>
              <a:buNone/>
            </a:pPr>
            <a:r>
              <a:rPr lang="en-US" altLang="zh-CN" sz="2000" b="1" dirty="0"/>
              <a:t>       </a:t>
            </a:r>
            <a:r>
              <a:rPr lang="en-US" altLang="zh-CN" sz="2000" b="1" dirty="0" err="1"/>
              <a:t>System.out.printf</a:t>
            </a:r>
            <a:r>
              <a:rPr lang="en-US" altLang="zh-CN" sz="2000" b="1" dirty="0"/>
              <a:t>("%d</a:t>
            </a:r>
            <a:r>
              <a:rPr lang="zh-CN" altLang="en-US" sz="2000" b="1" dirty="0"/>
              <a:t>个数的平均值是</a:t>
            </a:r>
            <a:r>
              <a:rPr lang="en-US" altLang="zh-CN" sz="2000" b="1" dirty="0"/>
              <a:t>%f\</a:t>
            </a:r>
            <a:r>
              <a:rPr lang="en-US" altLang="zh-CN" sz="2000" b="1" dirty="0" err="1"/>
              <a:t>n",m</a:t>
            </a:r>
            <a:r>
              <a:rPr lang="en-US" altLang="zh-CN" sz="2000" b="1" dirty="0"/>
              <a:t>, (double)sum/m);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000" b="1" dirty="0"/>
          </a:p>
        </p:txBody>
      </p:sp>
      <p:sp>
        <p:nvSpPr>
          <p:cNvPr id="699396" name="Text Box 4">
            <a:extLst>
              <a:ext uri="{FF2B5EF4-FFF2-40B4-BE49-F238E27FC236}">
                <a16:creationId xmlns:a16="http://schemas.microsoft.com/office/drawing/2014/main" id="{022F5F4F-8485-4227-96C9-5D7ECDFFD2BD}"/>
              </a:ext>
            </a:extLst>
          </p:cNvPr>
          <p:cNvSpPr txBox="1">
            <a:spLocks noChangeArrowheads="1"/>
          </p:cNvSpPr>
          <p:nvPr/>
        </p:nvSpPr>
        <p:spPr bwMode="auto">
          <a:xfrm>
            <a:off x="5580063" y="3644900"/>
            <a:ext cx="3563937" cy="1054100"/>
          </a:xfrm>
          <a:prstGeom prst="rect">
            <a:avLst/>
          </a:prstGeom>
          <a:solidFill>
            <a:schemeClr val="tx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100">
                <a:solidFill>
                  <a:schemeClr val="bg1"/>
                </a:solidFill>
                <a:latin typeface="Lucida Console" panose="020B0609040504020204" pitchFamily="49" charset="0"/>
              </a:rPr>
              <a:t>1 2 3 4 5 6</a:t>
            </a:r>
          </a:p>
          <a:p>
            <a:pPr eaLnBrk="1" hangingPunct="1">
              <a:spcBef>
                <a:spcPct val="0"/>
              </a:spcBef>
              <a:buFontTx/>
              <a:buNone/>
            </a:pPr>
            <a:r>
              <a:rPr lang="en-US" altLang="zh-CN" sz="2100">
                <a:solidFill>
                  <a:schemeClr val="bg1"/>
                </a:solidFill>
                <a:latin typeface="Lucida Console" panose="020B0609040504020204" pitchFamily="49" charset="0"/>
              </a:rPr>
              <a:t>6</a:t>
            </a:r>
            <a:r>
              <a:rPr lang="zh-CN" altLang="en-US" sz="2100">
                <a:solidFill>
                  <a:schemeClr val="bg1"/>
                </a:solidFill>
                <a:latin typeface="Lucida Console" panose="020B0609040504020204" pitchFamily="49" charset="0"/>
              </a:rPr>
              <a:t>个数的和为</a:t>
            </a:r>
            <a:r>
              <a:rPr lang="en-US" altLang="zh-CN" sz="2100">
                <a:solidFill>
                  <a:schemeClr val="bg1"/>
                </a:solidFill>
                <a:latin typeface="Lucida Console" panose="020B0609040504020204" pitchFamily="49" charset="0"/>
              </a:rPr>
              <a:t>21</a:t>
            </a:r>
          </a:p>
          <a:p>
            <a:pPr eaLnBrk="1" hangingPunct="1">
              <a:spcBef>
                <a:spcPct val="0"/>
              </a:spcBef>
              <a:buFontTx/>
              <a:buNone/>
            </a:pPr>
            <a:r>
              <a:rPr lang="en-US" altLang="zh-CN" sz="2100">
                <a:solidFill>
                  <a:schemeClr val="bg1"/>
                </a:solidFill>
                <a:latin typeface="Lucida Console" panose="020B0609040504020204" pitchFamily="49" charset="0"/>
              </a:rPr>
              <a:t>6</a:t>
            </a:r>
            <a:r>
              <a:rPr lang="zh-CN" altLang="en-US" sz="2100">
                <a:solidFill>
                  <a:schemeClr val="bg1"/>
                </a:solidFill>
                <a:latin typeface="Lucida Console" panose="020B0609040504020204" pitchFamily="49" charset="0"/>
              </a:rPr>
              <a:t>个数的平均值是</a:t>
            </a:r>
            <a:r>
              <a:rPr lang="en-US" altLang="zh-CN" sz="2100">
                <a:solidFill>
                  <a:schemeClr val="bg1"/>
                </a:solidFill>
                <a:latin typeface="Lucida Console" panose="020B0609040504020204" pitchFamily="49" charset="0"/>
              </a:rPr>
              <a:t>3.500000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99396"/>
                                        </p:tgtEl>
                                        <p:attrNameLst>
                                          <p:attrName>style.visibility</p:attrName>
                                        </p:attrNameLst>
                                      </p:cBhvr>
                                      <p:to>
                                        <p:strVal val="visible"/>
                                      </p:to>
                                    </p:set>
                                    <p:anim calcmode="lin" valueType="num">
                                      <p:cBhvr additive="base">
                                        <p:cTn id="7" dur="500" fill="hold"/>
                                        <p:tgtEl>
                                          <p:spTgt spid="699396"/>
                                        </p:tgtEl>
                                        <p:attrNameLst>
                                          <p:attrName>ppt_x</p:attrName>
                                        </p:attrNameLst>
                                      </p:cBhvr>
                                      <p:tavLst>
                                        <p:tav tm="0">
                                          <p:val>
                                            <p:strVal val="#ppt_x"/>
                                          </p:val>
                                        </p:tav>
                                        <p:tav tm="100000">
                                          <p:val>
                                            <p:strVal val="#ppt_x"/>
                                          </p:val>
                                        </p:tav>
                                      </p:tavLst>
                                    </p:anim>
                                    <p:anim calcmode="lin" valueType="num">
                                      <p:cBhvr additive="base">
                                        <p:cTn id="8" dur="500" fill="hold"/>
                                        <p:tgtEl>
                                          <p:spTgt spid="699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39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D93921-5D8C-B04D-BD5B-2A685A774BDC}"/>
              </a:ext>
            </a:extLst>
          </p:cNvPr>
          <p:cNvSpPr>
            <a:spLocks noGrp="1"/>
          </p:cNvSpPr>
          <p:nvPr>
            <p:ph type="title"/>
          </p:nvPr>
        </p:nvSpPr>
        <p:spPr/>
        <p:txBody>
          <a:bodyPr/>
          <a:lstStyle/>
          <a:p>
            <a:pPr algn="l"/>
            <a:r>
              <a:rPr kumimoji="1" lang="zh-CN" altLang="en-US" sz="2800" dirty="0">
                <a:solidFill>
                  <a:srgbClr val="FF0000"/>
                </a:solidFill>
              </a:rPr>
              <a:t>例子：</a:t>
            </a:r>
            <a:r>
              <a:rPr lang="en" altLang="zh-CN" sz="2800" dirty="0">
                <a:solidFill>
                  <a:srgbClr val="FF0000"/>
                </a:solidFill>
              </a:rPr>
              <a:t> ch07.fig07_18_19</a:t>
            </a:r>
            <a:endParaRPr kumimoji="1" lang="zh-CN" altLang="en-US" sz="2800" dirty="0">
              <a:solidFill>
                <a:srgbClr val="FF0000"/>
              </a:solidFill>
            </a:endParaRPr>
          </a:p>
        </p:txBody>
      </p:sp>
      <p:pic>
        <p:nvPicPr>
          <p:cNvPr id="4" name="图片 3">
            <a:extLst>
              <a:ext uri="{FF2B5EF4-FFF2-40B4-BE49-F238E27FC236}">
                <a16:creationId xmlns:a16="http://schemas.microsoft.com/office/drawing/2014/main" id="{DCFC9998-73ED-334D-AEFF-E012245D1E63}"/>
              </a:ext>
            </a:extLst>
          </p:cNvPr>
          <p:cNvPicPr>
            <a:picLocks noChangeAspect="1"/>
          </p:cNvPicPr>
          <p:nvPr/>
        </p:nvPicPr>
        <p:blipFill>
          <a:blip r:embed="rId2"/>
          <a:stretch>
            <a:fillRect/>
          </a:stretch>
        </p:blipFill>
        <p:spPr>
          <a:xfrm>
            <a:off x="225694" y="1427172"/>
            <a:ext cx="8692611" cy="4100608"/>
          </a:xfrm>
          <a:prstGeom prst="rect">
            <a:avLst/>
          </a:prstGeom>
        </p:spPr>
      </p:pic>
      <p:sp>
        <p:nvSpPr>
          <p:cNvPr id="5" name="文本框 4">
            <a:extLst>
              <a:ext uri="{FF2B5EF4-FFF2-40B4-BE49-F238E27FC236}">
                <a16:creationId xmlns:a16="http://schemas.microsoft.com/office/drawing/2014/main" id="{8D3120CE-CC30-6E48-91E4-3E6E6DC2A67F}"/>
              </a:ext>
            </a:extLst>
          </p:cNvPr>
          <p:cNvSpPr txBox="1"/>
          <p:nvPr/>
        </p:nvSpPr>
        <p:spPr>
          <a:xfrm>
            <a:off x="755576" y="6165304"/>
            <a:ext cx="3373039" cy="384721"/>
          </a:xfrm>
          <a:prstGeom prst="rect">
            <a:avLst/>
          </a:prstGeom>
          <a:noFill/>
        </p:spPr>
        <p:txBody>
          <a:bodyPr wrap="none" rtlCol="0">
            <a:spAutoFit/>
          </a:bodyPr>
          <a:lstStyle/>
          <a:p>
            <a:r>
              <a:rPr kumimoji="1" lang="zh-CN" altLang="en-US" dirty="0"/>
              <a:t>另外，注意类和方法设计细节</a:t>
            </a:r>
          </a:p>
        </p:txBody>
      </p:sp>
    </p:spTree>
    <p:extLst>
      <p:ext uri="{BB962C8B-B14F-4D97-AF65-F5344CB8AC3E}">
        <p14:creationId xmlns:p14="http://schemas.microsoft.com/office/powerpoint/2010/main" val="42899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16C63683-3643-41FE-A806-69113571CD93}"/>
              </a:ext>
            </a:extLst>
          </p:cNvPr>
          <p:cNvSpPr>
            <a:spLocks noGrp="1" noChangeArrowheads="1"/>
          </p:cNvSpPr>
          <p:nvPr>
            <p:ph type="body" idx="1"/>
          </p:nvPr>
        </p:nvSpPr>
        <p:spPr>
          <a:xfrm>
            <a:off x="395536" y="1196752"/>
            <a:ext cx="8153400" cy="3816275"/>
          </a:xfrm>
        </p:spPr>
        <p:txBody>
          <a:bodyPr/>
          <a:lstStyle/>
          <a:p>
            <a:pPr eaLnBrk="1" hangingPunct="1">
              <a:lnSpc>
                <a:spcPct val="160000"/>
              </a:lnSpc>
              <a:buFontTx/>
              <a:buChar char=" "/>
            </a:pPr>
            <a:r>
              <a:rPr lang="zh-CN" altLang="en-US" sz="2800">
                <a:solidFill>
                  <a:srgbClr val="FF0066"/>
                </a:solidFill>
                <a:latin typeface="Times New Roman" panose="02020603050405020304" pitchFamily="18" charset="0"/>
                <a:ea typeface="黑体" panose="02010609060101010101" pitchFamily="49" charset="-122"/>
              </a:rPr>
              <a:t>举例：</a:t>
            </a:r>
            <a:r>
              <a:rPr lang="en-US" altLang="zh-CN" sz="2800">
                <a:solidFill>
                  <a:srgbClr val="FF0066"/>
                </a:solidFill>
                <a:latin typeface="Times New Roman" panose="02020603050405020304" pitchFamily="18" charset="0"/>
                <a:ea typeface="黑体" panose="02010609060101010101" pitchFamily="49" charset="-122"/>
              </a:rPr>
              <a:t>final</a:t>
            </a:r>
            <a:r>
              <a:rPr lang="zh-CN" altLang="en-US" sz="2800">
                <a:solidFill>
                  <a:srgbClr val="FF0066"/>
                </a:solidFill>
                <a:latin typeface="Times New Roman" panose="02020603050405020304" pitchFamily="18" charset="0"/>
                <a:ea typeface="黑体" panose="02010609060101010101" pitchFamily="49" charset="-122"/>
              </a:rPr>
              <a:t>定义常量</a:t>
            </a:r>
            <a:r>
              <a:rPr lang="en-US" altLang="zh-CN" sz="2800">
                <a:solidFill>
                  <a:srgbClr val="FF0066"/>
                </a:solidFill>
                <a:latin typeface="Times New Roman" panose="02020603050405020304" pitchFamily="18" charset="0"/>
                <a:ea typeface="黑体" panose="02010609060101010101" pitchFamily="49" charset="-122"/>
              </a:rPr>
              <a:t> </a:t>
            </a:r>
            <a:endParaRPr lang="zh-CN" altLang="en-US" b="1"/>
          </a:p>
          <a:p>
            <a:pPr eaLnBrk="1" hangingPunct="1">
              <a:lnSpc>
                <a:spcPct val="160000"/>
              </a:lnSpc>
              <a:buFontTx/>
              <a:buChar char=" "/>
            </a:pPr>
            <a:r>
              <a:rPr lang="zh-CN" altLang="en-US" sz="2400" b="1"/>
              <a:t>在 </a:t>
            </a:r>
            <a:r>
              <a:rPr lang="en-US" altLang="zh-CN" sz="2400" b="1"/>
              <a:t>Java </a:t>
            </a:r>
            <a:r>
              <a:rPr lang="zh-CN" altLang="en-US" sz="2400" b="1"/>
              <a:t>语言中，可以利用关键字</a:t>
            </a:r>
            <a:r>
              <a:rPr lang="en-US" altLang="zh-CN" sz="2400" b="1"/>
              <a:t>final </a:t>
            </a:r>
            <a:r>
              <a:rPr lang="zh-CN" altLang="en-US" sz="2400" b="1"/>
              <a:t>将一个变量定义为常量标识符。</a:t>
            </a:r>
          </a:p>
          <a:p>
            <a:pPr eaLnBrk="1" hangingPunct="1">
              <a:lnSpc>
                <a:spcPct val="160000"/>
              </a:lnSpc>
              <a:buFontTx/>
              <a:buChar char=" "/>
            </a:pPr>
            <a:r>
              <a:rPr lang="zh-CN" altLang="en-US" sz="2400" b="1"/>
              <a:t>      </a:t>
            </a:r>
            <a:r>
              <a:rPr lang="en-US" altLang="zh-CN" sz="2400" b="1"/>
              <a:t>final double PI=3.1415926;</a:t>
            </a:r>
          </a:p>
          <a:p>
            <a:pPr eaLnBrk="1" hangingPunct="1">
              <a:lnSpc>
                <a:spcPct val="160000"/>
              </a:lnSpc>
              <a:buFontTx/>
              <a:buChar char=" "/>
            </a:pPr>
            <a:r>
              <a:rPr lang="zh-CN" altLang="en-US" sz="2400" b="1"/>
              <a:t>变量 </a:t>
            </a:r>
            <a:r>
              <a:rPr lang="en-US" altLang="zh-CN" sz="2400" b="1"/>
              <a:t>PI </a:t>
            </a:r>
            <a:r>
              <a:rPr lang="zh-CN" altLang="en-US" sz="2400" b="1"/>
              <a:t>的值在作用域范围内，只能被使用，不能被修改。</a:t>
            </a:r>
          </a:p>
        </p:txBody>
      </p:sp>
    </p:spTree>
  </p:cSld>
  <p:clrMapOvr>
    <a:masterClrMapping/>
  </p:clrMapOvr>
  <p:transition>
    <p:split orient="vert"/>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E6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900" b="1" i="0" u="none" strike="noStrike" cap="none" normalizeH="0" baseline="0" smtClean="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defRPr>
        </a:defPPr>
      </a:lstStyle>
    </a:spDef>
    <a:lnDef>
      <a:spPr bwMode="auto">
        <a:xfrm>
          <a:off x="0" y="0"/>
          <a:ext cx="1" cy="1"/>
        </a:xfrm>
        <a:custGeom>
          <a:avLst/>
          <a:gdLst/>
          <a:ahLst/>
          <a:cxnLst/>
          <a:rect l="0" t="0" r="0" b="0"/>
          <a:pathLst/>
        </a:custGeom>
        <a:solidFill>
          <a:srgbClr val="FFE699"/>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900" b="1" i="0" u="none" strike="noStrike" cap="none" normalizeH="0" baseline="0" smtClean="0">
            <a:ln>
              <a:noFill/>
            </a:ln>
            <a:solidFill>
              <a:srgbClr val="008000"/>
            </a:solidFill>
            <a:effectLst/>
            <a:latin typeface="Lucida Console" panose="020B0609040504020204" pitchFamily="49" charset="0"/>
            <a:ea typeface="宋体" panose="02010600030101010101" pitchFamily="2" charset="-122"/>
            <a:cs typeface="Times New Roman" panose="02020603050405020304" pitchFamily="18" charset="0"/>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12361</TotalTime>
  <Words>9169</Words>
  <Application>Microsoft Macintosh PowerPoint</Application>
  <PresentationFormat>全屏显示(4:3)</PresentationFormat>
  <Paragraphs>848</Paragraphs>
  <Slides>82</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楷体</vt:lpstr>
      <vt:lpstr>宋体</vt:lpstr>
      <vt:lpstr>微软雅黑</vt:lpstr>
      <vt:lpstr>Arial</vt:lpstr>
      <vt:lpstr>Arial Black</vt:lpstr>
      <vt:lpstr>Cambria Math</vt:lpstr>
      <vt:lpstr>Courier New</vt:lpstr>
      <vt:lpstr>Lucida Console</vt:lpstr>
      <vt:lpstr>Menlo</vt:lpstr>
      <vt:lpstr>Tahoma</vt:lpstr>
      <vt:lpstr>Times New Roman</vt:lpstr>
      <vt:lpstr>Verdana</vt:lpstr>
      <vt:lpstr>Wingdings</vt:lpstr>
      <vt:lpstr>默认设计模板</vt:lpstr>
      <vt:lpstr>第二章 Java的基本知识</vt:lpstr>
      <vt:lpstr>2.1 标识符</vt:lpstr>
      <vt:lpstr>PowerPoint 演示文稿</vt:lpstr>
      <vt:lpstr>PowerPoint 演示文稿</vt:lpstr>
      <vt:lpstr>PowerPoint 演示文稿</vt:lpstr>
      <vt:lpstr>2.3  数据类型概述</vt:lpstr>
      <vt:lpstr>PowerPoint 演示文稿</vt:lpstr>
      <vt:lpstr>PowerPoint 演示文稿</vt:lpstr>
      <vt:lpstr>PowerPoint 演示文稿</vt:lpstr>
      <vt:lpstr>PowerPoint 演示文稿</vt:lpstr>
      <vt:lpstr>PowerPoint 演示文稿</vt:lpstr>
      <vt:lpstr>2.4 基本数据类型</vt:lpstr>
      <vt:lpstr>PowerPoint 演示文稿</vt:lpstr>
      <vt:lpstr>PowerPoint 演示文稿</vt:lpstr>
      <vt:lpstr>PowerPoint 演示文稿</vt:lpstr>
      <vt:lpstr>2.5 基本数据类型的转换</vt:lpstr>
      <vt:lpstr>PowerPoint 演示文稿</vt:lpstr>
      <vt:lpstr>PowerPoint 演示文稿</vt:lpstr>
      <vt:lpstr>PowerPoint 演示文稿</vt:lpstr>
      <vt:lpstr>PowerPoint 演示文稿</vt:lpstr>
      <vt:lpstr>2.6 运算符</vt:lpstr>
      <vt:lpstr>算术运算符</vt:lpstr>
      <vt:lpstr>算术运算符的注意问题</vt:lpstr>
      <vt:lpstr>赋值运算符 </vt:lpstr>
      <vt:lpstr>赋值运算符的注意问题</vt:lpstr>
      <vt:lpstr>    Is “a+=b” same as “a =a + b” ?     </vt:lpstr>
      <vt:lpstr>关系运算符 （比较运行符）</vt:lpstr>
      <vt:lpstr>逻辑运算符 </vt:lpstr>
      <vt:lpstr>“&amp;”和“&amp;&amp;”的区别举例</vt:lpstr>
      <vt:lpstr>位运算符</vt:lpstr>
      <vt:lpstr>PowerPoint 演示文稿</vt:lpstr>
      <vt:lpstr>条件运算符</vt:lpstr>
      <vt:lpstr>运算符的优先级 </vt:lpstr>
      <vt:lpstr>2.7 表达式</vt:lpstr>
      <vt:lpstr>2.8 控制语句 </vt:lpstr>
      <vt:lpstr>分支语句 </vt:lpstr>
      <vt:lpstr>PowerPoint 演示文稿</vt:lpstr>
      <vt:lpstr>PowerPoint 演示文稿</vt:lpstr>
      <vt:lpstr>PowerPoint 演示文稿</vt:lpstr>
      <vt:lpstr>PowerPoint 演示文稿</vt:lpstr>
      <vt:lpstr>PowerPoint 演示文稿</vt:lpstr>
      <vt:lpstr>PowerPoint 演示文稿</vt:lpstr>
      <vt:lpstr>循环语句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跳转语句</vt:lpstr>
      <vt:lpstr>PowerPoint 演示文稿</vt:lpstr>
      <vt:lpstr>PowerPoint 演示文稿</vt:lpstr>
      <vt:lpstr>PowerPoint 演示文稿</vt:lpstr>
      <vt:lpstr>4. 例外处理语句</vt:lpstr>
      <vt:lpstr>PowerPoint 演示文稿</vt:lpstr>
      <vt:lpstr>2.9 数组</vt:lpstr>
      <vt:lpstr>一维数组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多维数组 </vt:lpstr>
      <vt:lpstr>二维数组</vt:lpstr>
      <vt:lpstr>PowerPoint 演示文稿</vt:lpstr>
      <vt:lpstr>PowerPoint 演示文稿</vt:lpstr>
      <vt:lpstr>PowerPoint 演示文稿</vt:lpstr>
      <vt:lpstr>PowerPoint 演示文稿</vt:lpstr>
      <vt:lpstr>例子： ch07.fig07_18_19</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java基础知识</dc:title>
  <dc:creator>zheng yan</dc:creator>
  <cp:lastModifiedBy>Microsoft Office User</cp:lastModifiedBy>
  <cp:revision>1044</cp:revision>
  <dcterms:created xsi:type="dcterms:W3CDTF">2003-03-10T03:08:59Z</dcterms:created>
  <dcterms:modified xsi:type="dcterms:W3CDTF">2022-09-19T09:45:48Z</dcterms:modified>
</cp:coreProperties>
</file>